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4"/>
    <p:sldMasterId id="2147483709" r:id="rId5"/>
  </p:sldMasterIdLst>
  <p:notesMasterIdLst>
    <p:notesMasterId r:id="rId22"/>
  </p:notesMasterIdLst>
  <p:handoutMasterIdLst>
    <p:handoutMasterId r:id="rId23"/>
  </p:handoutMasterIdLst>
  <p:sldIdLst>
    <p:sldId id="518" r:id="rId6"/>
    <p:sldId id="503" r:id="rId7"/>
    <p:sldId id="493" r:id="rId8"/>
    <p:sldId id="924" r:id="rId9"/>
    <p:sldId id="925" r:id="rId10"/>
    <p:sldId id="926" r:id="rId11"/>
    <p:sldId id="927" r:id="rId12"/>
    <p:sldId id="928" r:id="rId13"/>
    <p:sldId id="929" r:id="rId14"/>
    <p:sldId id="930" r:id="rId15"/>
    <p:sldId id="932" r:id="rId16"/>
    <p:sldId id="931" r:id="rId17"/>
    <p:sldId id="933" r:id="rId18"/>
    <p:sldId id="945" r:id="rId19"/>
    <p:sldId id="938" r:id="rId20"/>
    <p:sldId id="934" r:id="rId21"/>
  </p:sldIdLst>
  <p:sldSz cx="9906000" cy="6858000" type="A4"/>
  <p:notesSz cx="6799263" cy="99298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atriz SanCristóbal Marcano" initials="BSM" lastIdx="9" clrIdx="0">
    <p:extLst>
      <p:ext uri="{19B8F6BF-5375-455C-9EA6-DF929625EA0E}">
        <p15:presenceInfo xmlns:p15="http://schemas.microsoft.com/office/powerpoint/2012/main" userId="S-1-5-21-1315827265-1715955068-1002082857-11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DA2"/>
    <a:srgbClr val="2C2766"/>
    <a:srgbClr val="373739"/>
    <a:srgbClr val="1F77B4"/>
    <a:srgbClr val="0000FF"/>
    <a:srgbClr val="3274A1"/>
    <a:srgbClr val="FFE900"/>
    <a:srgbClr val="FFFFCC"/>
    <a:srgbClr val="000000"/>
    <a:srgbClr val="349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929F9F4-4A8F-4326-A1B4-22849713DDAB}" styleName="Estilo oscuro 1 - Énfasis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oscuro 1 - Énfasis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69784" autoAdjust="0"/>
  </p:normalViewPr>
  <p:slideViewPr>
    <p:cSldViewPr snapToGrid="0">
      <p:cViewPr varScale="1">
        <p:scale>
          <a:sx n="74" d="100"/>
          <a:sy n="74" d="100"/>
        </p:scale>
        <p:origin x="2052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Pérez Nuñez" userId="96a74e95-4c4a-4f3d-b31b-f8c152b0bc07" providerId="ADAL" clId="{55BCB9F9-7FC4-4CFA-8BBF-1A51D34C5EEA}"/>
    <pc:docChg chg="delSld modSld">
      <pc:chgData name="Alejandro Pérez Nuñez" userId="96a74e95-4c4a-4f3d-b31b-f8c152b0bc07" providerId="ADAL" clId="{55BCB9F9-7FC4-4CFA-8BBF-1A51D34C5EEA}" dt="2025-10-20T09:28:28.672" v="2" actId="47"/>
      <pc:docMkLst>
        <pc:docMk/>
      </pc:docMkLst>
      <pc:sldChg chg="del">
        <pc:chgData name="Alejandro Pérez Nuñez" userId="96a74e95-4c4a-4f3d-b31b-f8c152b0bc07" providerId="ADAL" clId="{55BCB9F9-7FC4-4CFA-8BBF-1A51D34C5EEA}" dt="2025-10-20T09:28:09.692" v="1" actId="47"/>
        <pc:sldMkLst>
          <pc:docMk/>
          <pc:sldMk cId="2825416254" sldId="923"/>
        </pc:sldMkLst>
      </pc:sldChg>
      <pc:sldChg chg="modAnim">
        <pc:chgData name="Alejandro Pérez Nuñez" userId="96a74e95-4c4a-4f3d-b31b-f8c152b0bc07" providerId="ADAL" clId="{55BCB9F9-7FC4-4CFA-8BBF-1A51D34C5EEA}" dt="2025-09-30T08:24:17.802" v="0"/>
        <pc:sldMkLst>
          <pc:docMk/>
          <pc:sldMk cId="4131416460" sldId="926"/>
        </pc:sldMkLst>
      </pc:sldChg>
      <pc:sldChg chg="del">
        <pc:chgData name="Alejandro Pérez Nuñez" userId="96a74e95-4c4a-4f3d-b31b-f8c152b0bc07" providerId="ADAL" clId="{55BCB9F9-7FC4-4CFA-8BBF-1A51D34C5EEA}" dt="2025-10-20T09:28:28.672" v="2" actId="47"/>
        <pc:sldMkLst>
          <pc:docMk/>
          <pc:sldMk cId="804090832" sldId="935"/>
        </pc:sldMkLst>
      </pc:sldChg>
      <pc:sldChg chg="del">
        <pc:chgData name="Alejandro Pérez Nuñez" userId="96a74e95-4c4a-4f3d-b31b-f8c152b0bc07" providerId="ADAL" clId="{55BCB9F9-7FC4-4CFA-8BBF-1A51D34C5EEA}" dt="2025-10-20T09:28:28.672" v="2" actId="47"/>
        <pc:sldMkLst>
          <pc:docMk/>
          <pc:sldMk cId="2188238270" sldId="936"/>
        </pc:sldMkLst>
      </pc:sldChg>
      <pc:sldChg chg="del">
        <pc:chgData name="Alejandro Pérez Nuñez" userId="96a74e95-4c4a-4f3d-b31b-f8c152b0bc07" providerId="ADAL" clId="{55BCB9F9-7FC4-4CFA-8BBF-1A51D34C5EEA}" dt="2025-10-20T09:28:28.672" v="2" actId="47"/>
        <pc:sldMkLst>
          <pc:docMk/>
          <pc:sldMk cId="850596513" sldId="937"/>
        </pc:sldMkLst>
      </pc:sldChg>
      <pc:sldChg chg="del">
        <pc:chgData name="Alejandro Pérez Nuñez" userId="96a74e95-4c4a-4f3d-b31b-f8c152b0bc07" providerId="ADAL" clId="{55BCB9F9-7FC4-4CFA-8BBF-1A51D34C5EEA}" dt="2025-10-20T09:28:28.672" v="2" actId="47"/>
        <pc:sldMkLst>
          <pc:docMk/>
          <pc:sldMk cId="4174270971" sldId="939"/>
        </pc:sldMkLst>
      </pc:sldChg>
      <pc:sldChg chg="del">
        <pc:chgData name="Alejandro Pérez Nuñez" userId="96a74e95-4c4a-4f3d-b31b-f8c152b0bc07" providerId="ADAL" clId="{55BCB9F9-7FC4-4CFA-8BBF-1A51D34C5EEA}" dt="2025-10-20T09:28:28.672" v="2" actId="47"/>
        <pc:sldMkLst>
          <pc:docMk/>
          <pc:sldMk cId="3290842672" sldId="940"/>
        </pc:sldMkLst>
      </pc:sldChg>
      <pc:sldChg chg="del">
        <pc:chgData name="Alejandro Pérez Nuñez" userId="96a74e95-4c4a-4f3d-b31b-f8c152b0bc07" providerId="ADAL" clId="{55BCB9F9-7FC4-4CFA-8BBF-1A51D34C5EEA}" dt="2025-10-20T09:28:28.672" v="2" actId="47"/>
        <pc:sldMkLst>
          <pc:docMk/>
          <pc:sldMk cId="1181226217" sldId="941"/>
        </pc:sldMkLst>
      </pc:sldChg>
      <pc:sldChg chg="del">
        <pc:chgData name="Alejandro Pérez Nuñez" userId="96a74e95-4c4a-4f3d-b31b-f8c152b0bc07" providerId="ADAL" clId="{55BCB9F9-7FC4-4CFA-8BBF-1A51D34C5EEA}" dt="2025-10-20T09:28:28.672" v="2" actId="47"/>
        <pc:sldMkLst>
          <pc:docMk/>
          <pc:sldMk cId="2130573949" sldId="942"/>
        </pc:sldMkLst>
      </pc:sldChg>
      <pc:sldChg chg="del">
        <pc:chgData name="Alejandro Pérez Nuñez" userId="96a74e95-4c4a-4f3d-b31b-f8c152b0bc07" providerId="ADAL" clId="{55BCB9F9-7FC4-4CFA-8BBF-1A51D34C5EEA}" dt="2025-10-20T09:28:28.672" v="2" actId="47"/>
        <pc:sldMkLst>
          <pc:docMk/>
          <pc:sldMk cId="596143125" sldId="943"/>
        </pc:sldMkLst>
      </pc:sldChg>
      <pc:sldChg chg="del">
        <pc:chgData name="Alejandro Pérez Nuñez" userId="96a74e95-4c4a-4f3d-b31b-f8c152b0bc07" providerId="ADAL" clId="{55BCB9F9-7FC4-4CFA-8BBF-1A51D34C5EEA}" dt="2025-10-20T09:28:28.672" v="2" actId="47"/>
        <pc:sldMkLst>
          <pc:docMk/>
          <pc:sldMk cId="2149556170" sldId="944"/>
        </pc:sldMkLst>
      </pc:sldChg>
      <pc:sldChg chg="del">
        <pc:chgData name="Alejandro Pérez Nuñez" userId="96a74e95-4c4a-4f3d-b31b-f8c152b0bc07" providerId="ADAL" clId="{55BCB9F9-7FC4-4CFA-8BBF-1A51D34C5EEA}" dt="2025-10-20T09:28:28.672" v="2" actId="47"/>
        <pc:sldMkLst>
          <pc:docMk/>
          <pc:sldMk cId="2497843085" sldId="946"/>
        </pc:sldMkLst>
      </pc:sldChg>
      <pc:sldChg chg="del">
        <pc:chgData name="Alejandro Pérez Nuñez" userId="96a74e95-4c4a-4f3d-b31b-f8c152b0bc07" providerId="ADAL" clId="{55BCB9F9-7FC4-4CFA-8BBF-1A51D34C5EEA}" dt="2025-10-20T09:28:28.672" v="2" actId="47"/>
        <pc:sldMkLst>
          <pc:docMk/>
          <pc:sldMk cId="1229617895" sldId="947"/>
        </pc:sldMkLst>
      </pc:sldChg>
      <pc:sldChg chg="del">
        <pc:chgData name="Alejandro Pérez Nuñez" userId="96a74e95-4c4a-4f3d-b31b-f8c152b0bc07" providerId="ADAL" clId="{55BCB9F9-7FC4-4CFA-8BBF-1A51D34C5EEA}" dt="2025-10-20T09:28:28.672" v="2" actId="47"/>
        <pc:sldMkLst>
          <pc:docMk/>
          <pc:sldMk cId="4224401057" sldId="948"/>
        </pc:sldMkLst>
      </pc:sldChg>
      <pc:sldChg chg="del">
        <pc:chgData name="Alejandro Pérez Nuñez" userId="96a74e95-4c4a-4f3d-b31b-f8c152b0bc07" providerId="ADAL" clId="{55BCB9F9-7FC4-4CFA-8BBF-1A51D34C5EEA}" dt="2025-10-20T09:28:28.672" v="2" actId="47"/>
        <pc:sldMkLst>
          <pc:docMk/>
          <pc:sldMk cId="2213637091" sldId="949"/>
        </pc:sldMkLst>
      </pc:sldChg>
      <pc:sldChg chg="del">
        <pc:chgData name="Alejandro Pérez Nuñez" userId="96a74e95-4c4a-4f3d-b31b-f8c152b0bc07" providerId="ADAL" clId="{55BCB9F9-7FC4-4CFA-8BBF-1A51D34C5EEA}" dt="2025-10-20T09:28:28.672" v="2" actId="47"/>
        <pc:sldMkLst>
          <pc:docMk/>
          <pc:sldMk cId="2452350363" sldId="950"/>
        </pc:sldMkLst>
      </pc:sldChg>
      <pc:sldChg chg="del">
        <pc:chgData name="Alejandro Pérez Nuñez" userId="96a74e95-4c4a-4f3d-b31b-f8c152b0bc07" providerId="ADAL" clId="{55BCB9F9-7FC4-4CFA-8BBF-1A51D34C5EEA}" dt="2025-10-20T09:28:28.672" v="2" actId="47"/>
        <pc:sldMkLst>
          <pc:docMk/>
          <pc:sldMk cId="2909108852" sldId="951"/>
        </pc:sldMkLst>
      </pc:sldChg>
      <pc:sldMasterChg chg="delSldLayout">
        <pc:chgData name="Alejandro Pérez Nuñez" userId="96a74e95-4c4a-4f3d-b31b-f8c152b0bc07" providerId="ADAL" clId="{55BCB9F9-7FC4-4CFA-8BBF-1A51D34C5EEA}" dt="2025-10-20T09:28:28.672" v="2" actId="47"/>
        <pc:sldMasterMkLst>
          <pc:docMk/>
          <pc:sldMasterMk cId="3951769873" sldId="2147483709"/>
        </pc:sldMasterMkLst>
        <pc:sldLayoutChg chg="del">
          <pc:chgData name="Alejandro Pérez Nuñez" userId="96a74e95-4c4a-4f3d-b31b-f8c152b0bc07" providerId="ADAL" clId="{55BCB9F9-7FC4-4CFA-8BBF-1A51D34C5EEA}" dt="2025-10-20T09:28:28.672" v="2" actId="47"/>
          <pc:sldLayoutMkLst>
            <pc:docMk/>
            <pc:sldMasterMk cId="3951769873" sldId="2147483709"/>
            <pc:sldLayoutMk cId="873607650" sldId="214748371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CA61E44-942F-8AE3-46D1-61BA8D4098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A2C9D19-5499-AA1D-48DE-95D6744976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7C3E5-9D8D-4C0D-A21D-6C5BDC7F5239}" type="datetimeFigureOut">
              <a:rPr lang="es-ES" smtClean="0"/>
              <a:t>20/10/2025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64A5FB-7D2D-6695-D186-148171AB48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1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7A710BF-700D-1B5D-A152-AC4BE652C5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1275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DF4A5-54EF-43A7-8C40-F506D093BD2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99862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1343" y="2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CA488-DD97-4B09-94E8-D0D90D355F4D}" type="datetimeFigureOut">
              <a:rPr lang="es-ES" smtClean="0"/>
              <a:t>20/10/2025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39838"/>
            <a:ext cx="4840287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927" y="4778723"/>
            <a:ext cx="5439410" cy="390986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9431601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1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1343" y="9431601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1228F-7AEC-4F59-8C3A-12E2A244609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682101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1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1228F-7AEC-4F59-8C3A-12E2A244609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9819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photovoltaic floating power plant is therefore a key component of our demonstrator site in Lorca, Murcia.</a:t>
            </a:r>
          </a:p>
          <a:p>
            <a:endParaRPr lang="en-US" dirty="0"/>
          </a:p>
          <a:p>
            <a:r>
              <a:rPr lang="en-US" dirty="0"/>
              <a:t>Here is a picture of the power plant during the early stages of the Lorca demonstration installation. 27 pike </a:t>
            </a:r>
            <a:r>
              <a:rPr lang="en-US" dirty="0" err="1"/>
              <a:t>kilowat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the right, you can find the plant's specifications.</a:t>
            </a:r>
            <a:endParaRPr lang="es-ES" dirty="0"/>
          </a:p>
          <a:p>
            <a:endParaRPr lang="en-US" dirty="0"/>
          </a:p>
          <a:p>
            <a:r>
              <a:rPr lang="en-US" dirty="0"/>
              <a:t>Take a moment to enjoy the beautiful Murcia sunset.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1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1228F-7AEC-4F59-8C3A-12E2A244609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3951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fully covered water reservoir. What you see here is the complete deployment of thousands of individual floating modules alongside the floating power plant, </a:t>
            </a:r>
          </a:p>
          <a:p>
            <a:endParaRPr lang="en-US" dirty="0"/>
          </a:p>
          <a:p>
            <a:r>
              <a:rPr lang="en-US" dirty="0"/>
              <a:t>all installed and monitored together as one integrated system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1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1228F-7AEC-4F59-8C3A-12E2A244609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3321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Two main technologies were also proposed by CTC to complement the floating solution:</a:t>
            </a:r>
          </a:p>
          <a:p>
            <a:endParaRPr lang="en-US" b="1" dirty="0"/>
          </a:p>
          <a:p>
            <a:r>
              <a:rPr lang="en-US" b="1" dirty="0"/>
              <a:t>Accurate short-term forecasting for the demonstrator in real-time</a:t>
            </a:r>
            <a:r>
              <a:rPr lang="en-US" dirty="0"/>
              <a:t>: </a:t>
            </a:r>
          </a:p>
          <a:p>
            <a:r>
              <a:rPr lang="en-US" dirty="0"/>
              <a:t>commercial tools are primarily focused on the design phase of PV plants, are not open-source, and cannot be integrated into dashboards. </a:t>
            </a:r>
          </a:p>
          <a:p>
            <a:r>
              <a:rPr lang="en-US" dirty="0"/>
              <a:t>We need to configure our own open-source tool to be implemented within the dashboard’s operational framework.</a:t>
            </a:r>
          </a:p>
          <a:p>
            <a:endParaRPr lang="en-US" dirty="0"/>
          </a:p>
          <a:p>
            <a:r>
              <a:rPr lang="en-US" b="1" dirty="0">
                <a:solidFill>
                  <a:srgbClr val="FFC000"/>
                </a:solidFill>
              </a:rPr>
              <a:t>[Problem definition] To achieve an i</a:t>
            </a:r>
            <a:r>
              <a:rPr lang="en-US" b="1" dirty="0"/>
              <a:t>nformed planning and optimization of daily pumping operations</a:t>
            </a:r>
            <a:r>
              <a:rPr lang="en-US" dirty="0"/>
              <a:t>: </a:t>
            </a:r>
          </a:p>
          <a:p>
            <a:r>
              <a:rPr lang="en-US" dirty="0"/>
              <a:t>to maximize PV energy production, several pumping groups can be controlled through a PLC</a:t>
            </a:r>
          </a:p>
          <a:p>
            <a:r>
              <a:rPr lang="en-US" dirty="0"/>
              <a:t>Those pumps from the water wells up to the water pond, </a:t>
            </a:r>
          </a:p>
          <a:p>
            <a:r>
              <a:rPr lang="en-US" dirty="0"/>
              <a:t>It requires daily automated scheduling in base to a prediction of PV ‘free’ energy available.</a:t>
            </a:r>
          </a:p>
          <a:p>
            <a:r>
              <a:rPr lang="en-US" dirty="0"/>
              <a:t>This way, different pumping power levels will be activated and adjusted according to the expected daily energy production curve that has been predicted.</a:t>
            </a:r>
          </a:p>
          <a:p>
            <a:r>
              <a:rPr lang="en-US" u="sng" dirty="0"/>
              <a:t>We don’t have a prediction. Need one.</a:t>
            </a:r>
            <a:endParaRPr lang="es-ES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1228F-7AEC-4F59-8C3A-12E2A244609E}" type="slidenum">
              <a:rPr lang="es-ES" smtClean="0"/>
              <a:t>12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9CA2E6-4287-6843-4EAE-35BDB4E846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71201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1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1228F-7AEC-4F59-8C3A-12E2A244609E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5066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8A933-F76D-A7E4-A9D1-FA5F11DD2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4F7052F-1F04-880C-6672-BEDBF986E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354EB53-60D4-3F0F-9DE0-8DF343E78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reviewing numerous papers, we found that this selection provides a comprehensive approach to AI applied to photovoltaic power forecasting. </a:t>
            </a:r>
          </a:p>
          <a:p>
            <a:endParaRPr lang="en-US" dirty="0"/>
          </a:p>
          <a:p>
            <a:r>
              <a:rPr lang="en-US" dirty="0"/>
              <a:t>We have included these references in this slide for further audience interest. </a:t>
            </a:r>
          </a:p>
          <a:p>
            <a:endParaRPr lang="en-US" dirty="0"/>
          </a:p>
          <a:p>
            <a:r>
              <a:rPr lang="en-US" dirty="0"/>
              <a:t>Now, we will highlight some key remarks extracted from here… next slide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D3C1D5-3803-2A3B-5811-A7DAB8A833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1228F-7AEC-4F59-8C3A-12E2A244609E}" type="slidenum">
              <a:rPr lang="es-ES" smtClean="0"/>
              <a:t>14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3E14AF-1BD0-03F1-5C13-9E2FFCE859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41875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Material design and efficiency prediction</a:t>
            </a:r>
            <a:r>
              <a:rPr lang="en-US" dirty="0"/>
              <a:t>: ML models can establish relationships between chemical structures and photovoltaic properties, enabling fast screening and the acceleration of the development process of materials and silicium based technologies.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Fault detection and diagnosis</a:t>
            </a:r>
            <a:r>
              <a:rPr lang="en-US" dirty="0"/>
              <a:t>: ML techniques are effective in detecting and diagnosing faults in </a:t>
            </a:r>
            <a:r>
              <a:rPr lang="en-US" dirty="0" err="1"/>
              <a:t>pv</a:t>
            </a:r>
            <a:r>
              <a:rPr lang="en-US" dirty="0"/>
              <a:t> systems, offering high accuracy and efficiency.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Condition monitoring</a:t>
            </a:r>
            <a:r>
              <a:rPr lang="en-US" dirty="0"/>
              <a:t>: semi-supervised ML models can perform condition monitoring by leveraging unsupervised data for feature representation and classification.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Power forecasting</a:t>
            </a:r>
            <a:r>
              <a:rPr lang="en-US" dirty="0"/>
              <a:t>: some ML models are applied to get accurate predictions and aiding in decision-making for energy management. </a:t>
            </a:r>
          </a:p>
          <a:p>
            <a:r>
              <a:rPr lang="en-US" b="1" dirty="0"/>
              <a:t>HOWEVER, these models typically rely on large and robust datasets for training, which limits their effectiveness when only early-stage data is available.</a:t>
            </a:r>
          </a:p>
          <a:p>
            <a:r>
              <a:rPr lang="en-US" b="1" dirty="0"/>
              <a:t>The novelty of this work is facing this challenge with employing a non frequently used model (the XGBOOST) and Bayesian optimization techniques.</a:t>
            </a:r>
            <a:endParaRPr lang="es-E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1228F-7AEC-4F59-8C3A-12E2A244609E}" type="slidenum">
              <a:rPr lang="es-ES" smtClean="0"/>
              <a:t>15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C53AD8-EFBA-5D96-D6B5-80DE613A75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46291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schema represents the common framework underlying state-of-the-art developments. </a:t>
            </a:r>
          </a:p>
          <a:p>
            <a:endParaRPr lang="en-US" dirty="0"/>
          </a:p>
          <a:p>
            <a:r>
              <a:rPr lang="en-US" dirty="0"/>
              <a:t>The work presented here builds on this framework, primarily focusing on the ingestion and curation of private weather data and the development of AI-based energy forecast models. </a:t>
            </a:r>
          </a:p>
          <a:p>
            <a:endParaRPr lang="en-US" dirty="0"/>
          </a:p>
          <a:p>
            <a:r>
              <a:rPr lang="en-US" dirty="0"/>
              <a:t>The goal is to be prepared for when our colleagues provide the weather variable forecasts, enabling us to produce daily power generation forecasts and integrate them into the project dashboard.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1228F-7AEC-4F59-8C3A-12E2A244609E}" type="slidenum">
              <a:rPr lang="es-ES" smtClean="0"/>
              <a:t>16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6DACEB-5057-EC24-58D1-970DA6F58C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0304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1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1228F-7AEC-4F59-8C3A-12E2A244609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0528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primary players in the Spanish photovoltaic market, and they must be compared in terms of their relationship with the public power grid. </a:t>
            </a:r>
          </a:p>
          <a:p>
            <a:r>
              <a:rPr lang="en-US" dirty="0"/>
              <a:t>Producers are those who are connected to and sell their energy to the Spanish National Power Grid.</a:t>
            </a:r>
          </a:p>
          <a:p>
            <a:endParaRPr lang="en-US" dirty="0"/>
          </a:p>
          <a:p>
            <a:r>
              <a:rPr lang="en-US" dirty="0"/>
              <a:t>This market accounts for nearly 26% of the total energy distribution in Spain and is growing rapidly at a rate of15%.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1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1228F-7AEC-4F59-8C3A-12E2A244609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5238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contrast, self-consumers are typically smaller producers who face challenges in selling their energy to the public grid. So are </a:t>
            </a:r>
            <a:r>
              <a:rPr lang="en-US"/>
              <a:t>not connected, at first.</a:t>
            </a:r>
            <a:endParaRPr lang="en-US" dirty="0"/>
          </a:p>
          <a:p>
            <a:r>
              <a:rPr lang="en-US" dirty="0"/>
              <a:t>Most of these are industrial and residential users.</a:t>
            </a:r>
          </a:p>
          <a:p>
            <a:endParaRPr lang="en-US" dirty="0"/>
          </a:p>
          <a:p>
            <a:r>
              <a:rPr lang="en-US" dirty="0"/>
              <a:t>Interestingly, their numbers are </a:t>
            </a:r>
            <a:r>
              <a:rPr lang="en-US" u="sng" dirty="0"/>
              <a:t>decreasing</a:t>
            </a:r>
            <a:r>
              <a:rPr lang="en-US" dirty="0"/>
              <a:t> </a:t>
            </a:r>
            <a:r>
              <a:rPr lang="en-US" b="1" dirty="0"/>
              <a:t>at twice the rate </a:t>
            </a:r>
            <a:r>
              <a:rPr lang="en-US" dirty="0"/>
              <a:t>compared to other case.</a:t>
            </a:r>
          </a:p>
          <a:p>
            <a:endParaRPr lang="en-US" dirty="0"/>
          </a:p>
          <a:p>
            <a:r>
              <a:rPr lang="en-US" dirty="0"/>
              <a:t>The key question is, why?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1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1228F-7AEC-4F59-8C3A-12E2A244609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769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Spain, multiple layers of regulation have created a clear barrier that increasingly restricts PV installations. </a:t>
            </a:r>
          </a:p>
          <a:p>
            <a:r>
              <a:rPr lang="en-US" dirty="0"/>
              <a:t>These requirements force substantial investments to meet grid-quality parameters for connection. </a:t>
            </a:r>
          </a:p>
          <a:p>
            <a:r>
              <a:rPr lang="en-US" dirty="0"/>
              <a:t>That may be understandable, but ultimately self-consumers find it very difficult to recoup the subsequent investments in very expensive devices.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1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1228F-7AEC-4F59-8C3A-12E2A244609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45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it doesn't end there: self-consumption systems not connected to the grid -typically under ~100 </a:t>
            </a:r>
            <a:r>
              <a:rPr lang="en-US" dirty="0" err="1"/>
              <a:t>kWp</a:t>
            </a:r>
            <a:r>
              <a:rPr lang="en-US" dirty="0"/>
              <a:t>- are subject to the Zero-Injection rule.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It forbids exporting surplus energy into the grid.</a:t>
            </a:r>
          </a:p>
          <a:p>
            <a:r>
              <a:rPr lang="en-US" dirty="0"/>
              <a:t>So you must –either- tightly match your PV generation to local loads or sharply stop generation when batteries are full.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1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1228F-7AEC-4F59-8C3A-12E2A244609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8302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Spanish farms subject to the Zero-Injection rule need tools to size and fine-tune their installations so generation and local load intake are tightly matched.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They therefore require strong forecasting capabilities to schedule load uptake strategically during production.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1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1228F-7AEC-4F59-8C3A-12E2A244609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9373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1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1228F-7AEC-4F59-8C3A-12E2A244609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5028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LIFE H2OLOCK project is a Horizon Europe initiative under the LIFE program, with a strong focus on sustainability. </a:t>
            </a:r>
          </a:p>
          <a:p>
            <a:r>
              <a:rPr lang="en-US" dirty="0"/>
              <a:t>Our consortium consists of six diverse partners, working together with nearly €2 million and a three-year timeline to tackle a significant challenge. </a:t>
            </a:r>
          </a:p>
          <a:p>
            <a:endParaRPr lang="en-US" dirty="0"/>
          </a:p>
          <a:p>
            <a:r>
              <a:rPr lang="en-US" dirty="0"/>
              <a:t>The project aims to achieve up to 80-85% control over water evaporation, </a:t>
            </a:r>
          </a:p>
          <a:p>
            <a:r>
              <a:rPr lang="en-US" dirty="0"/>
              <a:t>suppress algae growth without the use of algaecides </a:t>
            </a:r>
          </a:p>
          <a:p>
            <a:r>
              <a:rPr lang="en-US" dirty="0"/>
              <a:t>and generate renewable energy for irrigation large agricultural reservoirs.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1228F-7AEC-4F59-8C3A-12E2A244609E}" type="slidenum">
              <a:rPr lang="es-ES" smtClean="0"/>
              <a:t>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FB6EE7-FAA4-8447-52A9-58E7333F930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E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80778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ntrotecnologicoctc.com/" TargetMode="External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En blanc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DACE7E8-9093-A53A-D800-6EA974139A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8109" y="0"/>
            <a:ext cx="10287001" cy="6858000"/>
          </a:xfrm>
          <a:prstGeom prst="rect">
            <a:avLst/>
          </a:prstGeom>
        </p:spPr>
      </p:pic>
      <p:sp>
        <p:nvSpPr>
          <p:cNvPr id="3" name="Triángulo rectángulo 8">
            <a:extLst>
              <a:ext uri="{FF2B5EF4-FFF2-40B4-BE49-F238E27FC236}">
                <a16:creationId xmlns:a16="http://schemas.microsoft.com/office/drawing/2014/main" id="{03B22268-AB9E-BA48-3163-D2D7BD8D993D}"/>
              </a:ext>
            </a:extLst>
          </p:cNvPr>
          <p:cNvSpPr/>
          <p:nvPr userDrawn="1"/>
        </p:nvSpPr>
        <p:spPr>
          <a:xfrm flipH="1">
            <a:off x="0" y="3429000"/>
            <a:ext cx="9906000" cy="3428999"/>
          </a:xfrm>
          <a:custGeom>
            <a:avLst/>
            <a:gdLst>
              <a:gd name="connsiteX0" fmla="*/ 0 w 9904948"/>
              <a:gd name="connsiteY0" fmla="*/ 2147978 h 2147978"/>
              <a:gd name="connsiteX1" fmla="*/ 0 w 9904948"/>
              <a:gd name="connsiteY1" fmla="*/ 0 h 2147978"/>
              <a:gd name="connsiteX2" fmla="*/ 9904948 w 9904948"/>
              <a:gd name="connsiteY2" fmla="*/ 2147978 h 2147978"/>
              <a:gd name="connsiteX3" fmla="*/ 0 w 9904948"/>
              <a:gd name="connsiteY3" fmla="*/ 2147978 h 2147978"/>
              <a:gd name="connsiteX0" fmla="*/ 0 w 9904948"/>
              <a:gd name="connsiteY0" fmla="*/ 2147978 h 2147978"/>
              <a:gd name="connsiteX1" fmla="*/ 0 w 9904948"/>
              <a:gd name="connsiteY1" fmla="*/ 0 h 2147978"/>
              <a:gd name="connsiteX2" fmla="*/ 4461680 w 9904948"/>
              <a:gd name="connsiteY2" fmla="*/ 1104182 h 2147978"/>
              <a:gd name="connsiteX3" fmla="*/ 9904948 w 9904948"/>
              <a:gd name="connsiteY3" fmla="*/ 2147978 h 2147978"/>
              <a:gd name="connsiteX4" fmla="*/ 0 w 9904948"/>
              <a:gd name="connsiteY4" fmla="*/ 2147978 h 2147978"/>
              <a:gd name="connsiteX0" fmla="*/ 0 w 9904948"/>
              <a:gd name="connsiteY0" fmla="*/ 2147978 h 2147978"/>
              <a:gd name="connsiteX1" fmla="*/ 0 w 9904948"/>
              <a:gd name="connsiteY1" fmla="*/ 0 h 2147978"/>
              <a:gd name="connsiteX2" fmla="*/ 4461680 w 9904948"/>
              <a:gd name="connsiteY2" fmla="*/ 1104182 h 2147978"/>
              <a:gd name="connsiteX3" fmla="*/ 9904948 w 9904948"/>
              <a:gd name="connsiteY3" fmla="*/ 2147978 h 2147978"/>
              <a:gd name="connsiteX4" fmla="*/ 0 w 9904948"/>
              <a:gd name="connsiteY4" fmla="*/ 2147978 h 2147978"/>
              <a:gd name="connsiteX0" fmla="*/ 0 w 9904948"/>
              <a:gd name="connsiteY0" fmla="*/ 2147978 h 2147978"/>
              <a:gd name="connsiteX1" fmla="*/ 0 w 9904948"/>
              <a:gd name="connsiteY1" fmla="*/ 0 h 2147978"/>
              <a:gd name="connsiteX2" fmla="*/ 4323657 w 9904948"/>
              <a:gd name="connsiteY2" fmla="*/ 1078302 h 2147978"/>
              <a:gd name="connsiteX3" fmla="*/ 9904948 w 9904948"/>
              <a:gd name="connsiteY3" fmla="*/ 2147978 h 2147978"/>
              <a:gd name="connsiteX4" fmla="*/ 0 w 9904948"/>
              <a:gd name="connsiteY4" fmla="*/ 2147978 h 2147978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948" h="2165231">
                <a:moveTo>
                  <a:pt x="0" y="2165231"/>
                </a:moveTo>
                <a:cubicBezTo>
                  <a:pt x="2875" y="1443487"/>
                  <a:pt x="5751" y="721744"/>
                  <a:pt x="8626" y="0"/>
                </a:cubicBezTo>
                <a:cubicBezTo>
                  <a:pt x="1409589" y="718867"/>
                  <a:pt x="2732913" y="971910"/>
                  <a:pt x="4323657" y="1095555"/>
                </a:cubicBezTo>
                <a:cubicBezTo>
                  <a:pt x="7941000" y="1314091"/>
                  <a:pt x="9565642" y="1178944"/>
                  <a:pt x="9904948" y="2165231"/>
                </a:cubicBezTo>
                <a:lnTo>
                  <a:pt x="0" y="2165231"/>
                </a:lnTo>
                <a:close/>
              </a:path>
            </a:pathLst>
          </a:custGeom>
          <a:solidFill>
            <a:srgbClr val="E4AF1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36AECF-2963-C055-A12A-F8391C19A4D0}"/>
              </a:ext>
            </a:extLst>
          </p:cNvPr>
          <p:cNvSpPr txBox="1"/>
          <p:nvPr userDrawn="1"/>
        </p:nvSpPr>
        <p:spPr>
          <a:xfrm>
            <a:off x="30188" y="6642556"/>
            <a:ext cx="607167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 algn="l" defTabSz="336774">
              <a:defRPr sz="1800"/>
            </a:pPr>
            <a:r>
              <a:rPr lang="pt-BR" sz="8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September</a:t>
            </a:r>
            <a:r>
              <a:rPr lang="pt-BR" sz="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30, 2025; Ramada </a:t>
            </a:r>
            <a:r>
              <a:rPr lang="pt-BR" sz="8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pt-BR" sz="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8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Wyndham</a:t>
            </a:r>
            <a:r>
              <a:rPr lang="pt-BR" sz="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Lisbon, Portugal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71FC55-E5F9-822B-C765-EA725B44C6F4}"/>
              </a:ext>
            </a:extLst>
          </p:cNvPr>
          <p:cNvSpPr txBox="1"/>
          <p:nvPr userDrawn="1"/>
        </p:nvSpPr>
        <p:spPr>
          <a:xfrm>
            <a:off x="8904718" y="6488668"/>
            <a:ext cx="109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Slide</a:t>
            </a:r>
            <a:r>
              <a:rPr lang="es-ES" dirty="0"/>
              <a:t> </a:t>
            </a:r>
            <a:fld id="{AAC3EF61-BA69-4C32-B2FB-A59BB7D5618F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7" name="Imagen 6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1DE43DA8-D58C-AAA0-37A5-FEEFB19AEE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68" y="155104"/>
            <a:ext cx="1905000" cy="6667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23862E4-1AB7-FC6A-6207-D7BC6EEB361D}"/>
              </a:ext>
            </a:extLst>
          </p:cNvPr>
          <p:cNvSpPr txBox="1"/>
          <p:nvPr userDrawn="1"/>
        </p:nvSpPr>
        <p:spPr>
          <a:xfrm>
            <a:off x="2273537" y="155105"/>
            <a:ext cx="5351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chemeClr val="tx1"/>
                </a:solidFill>
                <a:effectLst/>
                <a:latin typeface="+mn-lt"/>
              </a:rPr>
              <a:t>3</a:t>
            </a:r>
            <a:r>
              <a:rPr lang="en-US" sz="1400" b="0" i="0" baseline="30000" dirty="0">
                <a:solidFill>
                  <a:schemeClr val="tx1"/>
                </a:solidFill>
                <a:effectLst/>
                <a:latin typeface="+mn-lt"/>
              </a:rPr>
              <a:t>rd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+mn-lt"/>
              </a:rPr>
              <a:t> European Congress on</a:t>
            </a:r>
          </a:p>
          <a:p>
            <a:pPr algn="ctr"/>
            <a:r>
              <a:rPr lang="en-US" sz="1400" b="1" i="0" dirty="0">
                <a:solidFill>
                  <a:srgbClr val="E4AF15"/>
                </a:solidFill>
                <a:effectLst/>
                <a:latin typeface="+mn-lt"/>
              </a:rPr>
              <a:t>Renewable Energy and Sustainable Development </a:t>
            </a: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Lisbon, Sept 2025</a:t>
            </a:r>
          </a:p>
        </p:txBody>
      </p:sp>
      <p:pic>
        <p:nvPicPr>
          <p:cNvPr id="11" name="Imagen 10" descr="Texto&#10;&#10;El contenido generado por IA puede ser incorrecto.">
            <a:extLst>
              <a:ext uri="{FF2B5EF4-FFF2-40B4-BE49-F238E27FC236}">
                <a16:creationId xmlns:a16="http://schemas.microsoft.com/office/drawing/2014/main" id="{F6B8E6E1-92A7-F48A-E7F4-4DB4F024B1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t="13846" r="16511" b="67051"/>
          <a:stretch>
            <a:fillRect/>
          </a:stretch>
        </p:blipFill>
        <p:spPr>
          <a:xfrm>
            <a:off x="7922635" y="97222"/>
            <a:ext cx="1964165" cy="78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06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En blanc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ángulo rectángulo 8">
            <a:extLst>
              <a:ext uri="{FF2B5EF4-FFF2-40B4-BE49-F238E27FC236}">
                <a16:creationId xmlns:a16="http://schemas.microsoft.com/office/drawing/2014/main" id="{91080E1C-AA64-29D0-AA80-73BA4445D583}"/>
              </a:ext>
            </a:extLst>
          </p:cNvPr>
          <p:cNvSpPr/>
          <p:nvPr userDrawn="1"/>
        </p:nvSpPr>
        <p:spPr>
          <a:xfrm flipH="1">
            <a:off x="0" y="4692768"/>
            <a:ext cx="9904948" cy="2165231"/>
          </a:xfrm>
          <a:custGeom>
            <a:avLst/>
            <a:gdLst>
              <a:gd name="connsiteX0" fmla="*/ 0 w 9904948"/>
              <a:gd name="connsiteY0" fmla="*/ 2147978 h 2147978"/>
              <a:gd name="connsiteX1" fmla="*/ 0 w 9904948"/>
              <a:gd name="connsiteY1" fmla="*/ 0 h 2147978"/>
              <a:gd name="connsiteX2" fmla="*/ 9904948 w 9904948"/>
              <a:gd name="connsiteY2" fmla="*/ 2147978 h 2147978"/>
              <a:gd name="connsiteX3" fmla="*/ 0 w 9904948"/>
              <a:gd name="connsiteY3" fmla="*/ 2147978 h 2147978"/>
              <a:gd name="connsiteX0" fmla="*/ 0 w 9904948"/>
              <a:gd name="connsiteY0" fmla="*/ 2147978 h 2147978"/>
              <a:gd name="connsiteX1" fmla="*/ 0 w 9904948"/>
              <a:gd name="connsiteY1" fmla="*/ 0 h 2147978"/>
              <a:gd name="connsiteX2" fmla="*/ 4461680 w 9904948"/>
              <a:gd name="connsiteY2" fmla="*/ 1104182 h 2147978"/>
              <a:gd name="connsiteX3" fmla="*/ 9904948 w 9904948"/>
              <a:gd name="connsiteY3" fmla="*/ 2147978 h 2147978"/>
              <a:gd name="connsiteX4" fmla="*/ 0 w 9904948"/>
              <a:gd name="connsiteY4" fmla="*/ 2147978 h 2147978"/>
              <a:gd name="connsiteX0" fmla="*/ 0 w 9904948"/>
              <a:gd name="connsiteY0" fmla="*/ 2147978 h 2147978"/>
              <a:gd name="connsiteX1" fmla="*/ 0 w 9904948"/>
              <a:gd name="connsiteY1" fmla="*/ 0 h 2147978"/>
              <a:gd name="connsiteX2" fmla="*/ 4461680 w 9904948"/>
              <a:gd name="connsiteY2" fmla="*/ 1104182 h 2147978"/>
              <a:gd name="connsiteX3" fmla="*/ 9904948 w 9904948"/>
              <a:gd name="connsiteY3" fmla="*/ 2147978 h 2147978"/>
              <a:gd name="connsiteX4" fmla="*/ 0 w 9904948"/>
              <a:gd name="connsiteY4" fmla="*/ 2147978 h 2147978"/>
              <a:gd name="connsiteX0" fmla="*/ 0 w 9904948"/>
              <a:gd name="connsiteY0" fmla="*/ 2147978 h 2147978"/>
              <a:gd name="connsiteX1" fmla="*/ 0 w 9904948"/>
              <a:gd name="connsiteY1" fmla="*/ 0 h 2147978"/>
              <a:gd name="connsiteX2" fmla="*/ 4323657 w 9904948"/>
              <a:gd name="connsiteY2" fmla="*/ 1078302 h 2147978"/>
              <a:gd name="connsiteX3" fmla="*/ 9904948 w 9904948"/>
              <a:gd name="connsiteY3" fmla="*/ 2147978 h 2147978"/>
              <a:gd name="connsiteX4" fmla="*/ 0 w 9904948"/>
              <a:gd name="connsiteY4" fmla="*/ 2147978 h 2147978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948" h="2165231">
                <a:moveTo>
                  <a:pt x="0" y="2165231"/>
                </a:moveTo>
                <a:cubicBezTo>
                  <a:pt x="2875" y="1443487"/>
                  <a:pt x="5751" y="721744"/>
                  <a:pt x="8626" y="0"/>
                </a:cubicBezTo>
                <a:cubicBezTo>
                  <a:pt x="1409589" y="718867"/>
                  <a:pt x="2732913" y="971910"/>
                  <a:pt x="4323657" y="1095555"/>
                </a:cubicBezTo>
                <a:cubicBezTo>
                  <a:pt x="7941000" y="1314091"/>
                  <a:pt x="9565642" y="1178944"/>
                  <a:pt x="9904948" y="2165231"/>
                </a:cubicBezTo>
                <a:lnTo>
                  <a:pt x="0" y="2165231"/>
                </a:lnTo>
                <a:close/>
              </a:path>
            </a:pathLst>
          </a:custGeom>
          <a:solidFill>
            <a:srgbClr val="E4AF1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3" name="Imagen 2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B02D8183-B457-7205-D2BB-28F7D6C89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68" y="155104"/>
            <a:ext cx="1905000" cy="6667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C1AF520-4C2E-528F-19F5-B47B53D2B1EF}"/>
              </a:ext>
            </a:extLst>
          </p:cNvPr>
          <p:cNvSpPr txBox="1"/>
          <p:nvPr userDrawn="1"/>
        </p:nvSpPr>
        <p:spPr>
          <a:xfrm>
            <a:off x="8904718" y="6488668"/>
            <a:ext cx="109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Slide</a:t>
            </a:r>
            <a:r>
              <a:rPr lang="es-ES" dirty="0"/>
              <a:t> </a:t>
            </a:r>
            <a:fld id="{AAC3EF61-BA69-4C32-B2FB-A59BB7D5618F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E3852718-7FF1-3435-CE89-947CCF96E9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t="13846" r="16511" b="67051"/>
          <a:stretch>
            <a:fillRect/>
          </a:stretch>
        </p:blipFill>
        <p:spPr>
          <a:xfrm>
            <a:off x="7922635" y="97222"/>
            <a:ext cx="1964165" cy="78251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9F0870F-45F2-66AE-2408-3F9E791354AD}"/>
              </a:ext>
            </a:extLst>
          </p:cNvPr>
          <p:cNvSpPr txBox="1"/>
          <p:nvPr userDrawn="1"/>
        </p:nvSpPr>
        <p:spPr>
          <a:xfrm>
            <a:off x="2273537" y="155105"/>
            <a:ext cx="5351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chemeClr val="tx1"/>
                </a:solidFill>
                <a:effectLst/>
                <a:latin typeface="+mn-lt"/>
              </a:rPr>
              <a:t>3</a:t>
            </a:r>
            <a:r>
              <a:rPr lang="en-US" sz="1400" b="0" i="0" baseline="30000" dirty="0">
                <a:solidFill>
                  <a:schemeClr val="tx1"/>
                </a:solidFill>
                <a:effectLst/>
                <a:latin typeface="+mn-lt"/>
              </a:rPr>
              <a:t>rd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+mn-lt"/>
              </a:rPr>
              <a:t> European Congress on</a:t>
            </a:r>
          </a:p>
          <a:p>
            <a:pPr algn="ctr"/>
            <a:r>
              <a:rPr lang="en-US" sz="1400" b="1" i="0" dirty="0">
                <a:solidFill>
                  <a:srgbClr val="E4AF15"/>
                </a:solidFill>
                <a:effectLst/>
                <a:latin typeface="+mn-lt"/>
              </a:rPr>
              <a:t>Renewable Energy and Sustainable Development </a:t>
            </a: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Lisbon, Sept 2025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75DC71E-368E-DFDC-D903-0F2218D4979D}"/>
              </a:ext>
            </a:extLst>
          </p:cNvPr>
          <p:cNvSpPr txBox="1"/>
          <p:nvPr userDrawn="1"/>
        </p:nvSpPr>
        <p:spPr>
          <a:xfrm>
            <a:off x="30188" y="6642556"/>
            <a:ext cx="607167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 algn="l" defTabSz="336774">
              <a:defRPr sz="1800"/>
            </a:pPr>
            <a:r>
              <a:rPr lang="pt-BR" sz="8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September</a:t>
            </a:r>
            <a:r>
              <a:rPr lang="pt-BR" sz="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30, 2025; Ramada </a:t>
            </a:r>
            <a:r>
              <a:rPr lang="pt-BR" sz="8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pt-BR" sz="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8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Wyndham</a:t>
            </a:r>
            <a:r>
              <a:rPr lang="pt-BR" sz="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Lisbon, Portugal</a:t>
            </a:r>
          </a:p>
        </p:txBody>
      </p:sp>
    </p:spTree>
    <p:extLst>
      <p:ext uri="{BB962C8B-B14F-4D97-AF65-F5344CB8AC3E}">
        <p14:creationId xmlns:p14="http://schemas.microsoft.com/office/powerpoint/2010/main" val="322389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En blanc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E8D09636-6F25-4F7C-8E55-2D3B1DC01517}"/>
              </a:ext>
            </a:extLst>
          </p:cNvPr>
          <p:cNvSpPr/>
          <p:nvPr userDrawn="1"/>
        </p:nvSpPr>
        <p:spPr>
          <a:xfrm flipH="1">
            <a:off x="6797964" y="6165305"/>
            <a:ext cx="3106984" cy="692695"/>
          </a:xfrm>
          <a:custGeom>
            <a:avLst/>
            <a:gdLst>
              <a:gd name="connsiteX0" fmla="*/ 0 w 3106984"/>
              <a:gd name="connsiteY0" fmla="*/ 692695 h 692695"/>
              <a:gd name="connsiteX1" fmla="*/ 0 w 3106984"/>
              <a:gd name="connsiteY1" fmla="*/ 0 h 692695"/>
              <a:gd name="connsiteX2" fmla="*/ 3106984 w 3106984"/>
              <a:gd name="connsiteY2" fmla="*/ 692695 h 692695"/>
              <a:gd name="connsiteX3" fmla="*/ 0 w 3106984"/>
              <a:gd name="connsiteY3" fmla="*/ 692695 h 692695"/>
              <a:gd name="connsiteX0" fmla="*/ 0 w 3106984"/>
              <a:gd name="connsiteY0" fmla="*/ 692695 h 692695"/>
              <a:gd name="connsiteX1" fmla="*/ 0 w 3106984"/>
              <a:gd name="connsiteY1" fmla="*/ 0 h 692695"/>
              <a:gd name="connsiteX2" fmla="*/ 3106984 w 3106984"/>
              <a:gd name="connsiteY2" fmla="*/ 692695 h 692695"/>
              <a:gd name="connsiteX3" fmla="*/ 0 w 3106984"/>
              <a:gd name="connsiteY3" fmla="*/ 692695 h 6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984" h="692695">
                <a:moveTo>
                  <a:pt x="0" y="692695"/>
                </a:moveTo>
                <a:lnTo>
                  <a:pt x="0" y="0"/>
                </a:lnTo>
                <a:cubicBezTo>
                  <a:pt x="1035661" y="230898"/>
                  <a:pt x="2347369" y="30476"/>
                  <a:pt x="3106984" y="692695"/>
                </a:cubicBezTo>
                <a:lnTo>
                  <a:pt x="0" y="692695"/>
                </a:lnTo>
                <a:close/>
              </a:path>
            </a:pathLst>
          </a:custGeom>
          <a:solidFill>
            <a:srgbClr val="E4AF1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CA60E45-9F77-CE5E-BFC3-DA0E25732C62}"/>
              </a:ext>
            </a:extLst>
          </p:cNvPr>
          <p:cNvSpPr txBox="1"/>
          <p:nvPr userDrawn="1"/>
        </p:nvSpPr>
        <p:spPr>
          <a:xfrm>
            <a:off x="8904718" y="6488668"/>
            <a:ext cx="109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Slide</a:t>
            </a:r>
            <a:r>
              <a:rPr lang="es-ES" dirty="0"/>
              <a:t> </a:t>
            </a:r>
            <a:fld id="{AAC3EF61-BA69-4C32-B2FB-A59BB7D5618F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7" name="Imagen 6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7DBDA250-9A00-BB1C-4F28-6B1E1331FF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68" y="155104"/>
            <a:ext cx="1905000" cy="666750"/>
          </a:xfrm>
          <a:prstGeom prst="rect">
            <a:avLst/>
          </a:prstGeom>
        </p:spPr>
      </p:pic>
      <p:pic>
        <p:nvPicPr>
          <p:cNvPr id="9" name="Imagen 8" descr="Texto&#10;&#10;El contenido generado por IA puede ser incorrecto.">
            <a:extLst>
              <a:ext uri="{FF2B5EF4-FFF2-40B4-BE49-F238E27FC236}">
                <a16:creationId xmlns:a16="http://schemas.microsoft.com/office/drawing/2014/main" id="{B2DC2D25-6417-D87F-E441-011354F02E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t="13846" r="16511" b="67051"/>
          <a:stretch>
            <a:fillRect/>
          </a:stretch>
        </p:blipFill>
        <p:spPr>
          <a:xfrm>
            <a:off x="7922635" y="97222"/>
            <a:ext cx="1964165" cy="78251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4BDBD21-FBB7-EA09-4231-9B8663D3AD5A}"/>
              </a:ext>
            </a:extLst>
          </p:cNvPr>
          <p:cNvSpPr txBox="1"/>
          <p:nvPr userDrawn="1"/>
        </p:nvSpPr>
        <p:spPr>
          <a:xfrm>
            <a:off x="2273537" y="155105"/>
            <a:ext cx="5351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chemeClr val="tx1"/>
                </a:solidFill>
                <a:effectLst/>
                <a:latin typeface="+mn-lt"/>
              </a:rPr>
              <a:t>3</a:t>
            </a:r>
            <a:r>
              <a:rPr lang="en-US" sz="1400" b="0" i="0" baseline="30000" dirty="0">
                <a:solidFill>
                  <a:schemeClr val="tx1"/>
                </a:solidFill>
                <a:effectLst/>
                <a:latin typeface="+mn-lt"/>
              </a:rPr>
              <a:t>rd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+mn-lt"/>
              </a:rPr>
              <a:t> European Congress on</a:t>
            </a:r>
          </a:p>
          <a:p>
            <a:pPr algn="ctr"/>
            <a:r>
              <a:rPr lang="en-US" sz="1400" b="1" i="0" dirty="0">
                <a:solidFill>
                  <a:srgbClr val="E4AF15"/>
                </a:solidFill>
                <a:effectLst/>
                <a:latin typeface="+mn-lt"/>
              </a:rPr>
              <a:t>Renewable Energy and Sustainable Development </a:t>
            </a: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Lisbon, Sept 2025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E70D020-8D33-C155-D984-4ED508AD886B}"/>
              </a:ext>
            </a:extLst>
          </p:cNvPr>
          <p:cNvSpPr txBox="1"/>
          <p:nvPr userDrawn="1"/>
        </p:nvSpPr>
        <p:spPr>
          <a:xfrm>
            <a:off x="30188" y="6642556"/>
            <a:ext cx="607167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 algn="l" defTabSz="336774">
              <a:defRPr sz="1800"/>
            </a:pPr>
            <a:r>
              <a:rPr lang="pt-BR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September</a:t>
            </a:r>
            <a:r>
              <a:rPr lang="pt-B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30, 2025; Ramada </a:t>
            </a:r>
            <a:r>
              <a:rPr lang="pt-BR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pt-B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Wyndham</a:t>
            </a:r>
            <a:r>
              <a:rPr lang="pt-B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Lisbon, Portugal</a:t>
            </a:r>
          </a:p>
        </p:txBody>
      </p:sp>
    </p:spTree>
    <p:extLst>
      <p:ext uri="{BB962C8B-B14F-4D97-AF65-F5344CB8AC3E}">
        <p14:creationId xmlns:p14="http://schemas.microsoft.com/office/powerpoint/2010/main" val="364997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_En blanc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E8D09636-6F25-4F7C-8E55-2D3B1DC01517}"/>
              </a:ext>
            </a:extLst>
          </p:cNvPr>
          <p:cNvSpPr/>
          <p:nvPr userDrawn="1"/>
        </p:nvSpPr>
        <p:spPr>
          <a:xfrm rot="10800000">
            <a:off x="9201472" y="-2"/>
            <a:ext cx="703476" cy="6858001"/>
          </a:xfrm>
          <a:custGeom>
            <a:avLst/>
            <a:gdLst>
              <a:gd name="connsiteX0" fmla="*/ 0 w 703476"/>
              <a:gd name="connsiteY0" fmla="*/ 6858001 h 6858001"/>
              <a:gd name="connsiteX1" fmla="*/ 0 w 703476"/>
              <a:gd name="connsiteY1" fmla="*/ 0 h 6858001"/>
              <a:gd name="connsiteX2" fmla="*/ 703476 w 703476"/>
              <a:gd name="connsiteY2" fmla="*/ 6858001 h 6858001"/>
              <a:gd name="connsiteX3" fmla="*/ 0 w 703476"/>
              <a:gd name="connsiteY3" fmla="*/ 6858001 h 6858001"/>
              <a:gd name="connsiteX0" fmla="*/ 0 w 703476"/>
              <a:gd name="connsiteY0" fmla="*/ 6858001 h 6858001"/>
              <a:gd name="connsiteX1" fmla="*/ 0 w 703476"/>
              <a:gd name="connsiteY1" fmla="*/ 0 h 6858001"/>
              <a:gd name="connsiteX2" fmla="*/ 510782 w 703476"/>
              <a:gd name="connsiteY2" fmla="*/ 2725946 h 6858001"/>
              <a:gd name="connsiteX3" fmla="*/ 703476 w 703476"/>
              <a:gd name="connsiteY3" fmla="*/ 6858001 h 6858001"/>
              <a:gd name="connsiteX4" fmla="*/ 0 w 703476"/>
              <a:gd name="connsiteY4" fmla="*/ 6858001 h 6858001"/>
              <a:gd name="connsiteX0" fmla="*/ 0 w 769574"/>
              <a:gd name="connsiteY0" fmla="*/ 6858001 h 6858001"/>
              <a:gd name="connsiteX1" fmla="*/ 0 w 769574"/>
              <a:gd name="connsiteY1" fmla="*/ 0 h 6858001"/>
              <a:gd name="connsiteX2" fmla="*/ 510782 w 769574"/>
              <a:gd name="connsiteY2" fmla="*/ 2725946 h 6858001"/>
              <a:gd name="connsiteX3" fmla="*/ 769574 w 769574"/>
              <a:gd name="connsiteY3" fmla="*/ 5132716 h 6858001"/>
              <a:gd name="connsiteX4" fmla="*/ 703476 w 769574"/>
              <a:gd name="connsiteY4" fmla="*/ 6858001 h 6858001"/>
              <a:gd name="connsiteX5" fmla="*/ 0 w 769574"/>
              <a:gd name="connsiteY5" fmla="*/ 6858001 h 6858001"/>
              <a:gd name="connsiteX0" fmla="*/ 0 w 769574"/>
              <a:gd name="connsiteY0" fmla="*/ 6858001 h 6858001"/>
              <a:gd name="connsiteX1" fmla="*/ 0 w 769574"/>
              <a:gd name="connsiteY1" fmla="*/ 0 h 6858001"/>
              <a:gd name="connsiteX2" fmla="*/ 510782 w 769574"/>
              <a:gd name="connsiteY2" fmla="*/ 2725946 h 6858001"/>
              <a:gd name="connsiteX3" fmla="*/ 769574 w 769574"/>
              <a:gd name="connsiteY3" fmla="*/ 5132716 h 6858001"/>
              <a:gd name="connsiteX4" fmla="*/ 703476 w 769574"/>
              <a:gd name="connsiteY4" fmla="*/ 6858001 h 6858001"/>
              <a:gd name="connsiteX5" fmla="*/ 0 w 769574"/>
              <a:gd name="connsiteY5" fmla="*/ 6858001 h 6858001"/>
              <a:gd name="connsiteX0" fmla="*/ 0 w 703476"/>
              <a:gd name="connsiteY0" fmla="*/ 6858001 h 6858001"/>
              <a:gd name="connsiteX1" fmla="*/ 0 w 703476"/>
              <a:gd name="connsiteY1" fmla="*/ 0 h 6858001"/>
              <a:gd name="connsiteX2" fmla="*/ 510782 w 703476"/>
              <a:gd name="connsiteY2" fmla="*/ 2725946 h 6858001"/>
              <a:gd name="connsiteX3" fmla="*/ 424517 w 703476"/>
              <a:gd name="connsiteY3" fmla="*/ 5132716 h 6858001"/>
              <a:gd name="connsiteX4" fmla="*/ 703476 w 703476"/>
              <a:gd name="connsiteY4" fmla="*/ 6858001 h 6858001"/>
              <a:gd name="connsiteX5" fmla="*/ 0 w 703476"/>
              <a:gd name="connsiteY5" fmla="*/ 6858001 h 6858001"/>
              <a:gd name="connsiteX0" fmla="*/ 0 w 703476"/>
              <a:gd name="connsiteY0" fmla="*/ 6858001 h 6858001"/>
              <a:gd name="connsiteX1" fmla="*/ 0 w 703476"/>
              <a:gd name="connsiteY1" fmla="*/ 0 h 6858001"/>
              <a:gd name="connsiteX2" fmla="*/ 510782 w 703476"/>
              <a:gd name="connsiteY2" fmla="*/ 2725946 h 6858001"/>
              <a:gd name="connsiteX3" fmla="*/ 424517 w 703476"/>
              <a:gd name="connsiteY3" fmla="*/ 5132716 h 6858001"/>
              <a:gd name="connsiteX4" fmla="*/ 703476 w 703476"/>
              <a:gd name="connsiteY4" fmla="*/ 6858001 h 6858001"/>
              <a:gd name="connsiteX5" fmla="*/ 0 w 703476"/>
              <a:gd name="connsiteY5" fmla="*/ 6858001 h 6858001"/>
              <a:gd name="connsiteX0" fmla="*/ 0 w 703476"/>
              <a:gd name="connsiteY0" fmla="*/ 6858001 h 6858001"/>
              <a:gd name="connsiteX1" fmla="*/ 0 w 703476"/>
              <a:gd name="connsiteY1" fmla="*/ 0 h 6858001"/>
              <a:gd name="connsiteX2" fmla="*/ 510782 w 703476"/>
              <a:gd name="connsiteY2" fmla="*/ 2725946 h 6858001"/>
              <a:gd name="connsiteX3" fmla="*/ 424517 w 703476"/>
              <a:gd name="connsiteY3" fmla="*/ 5132716 h 6858001"/>
              <a:gd name="connsiteX4" fmla="*/ 703476 w 703476"/>
              <a:gd name="connsiteY4" fmla="*/ 6858001 h 6858001"/>
              <a:gd name="connsiteX5" fmla="*/ 0 w 703476"/>
              <a:gd name="connsiteY5" fmla="*/ 6858001 h 6858001"/>
              <a:gd name="connsiteX0" fmla="*/ 0 w 703476"/>
              <a:gd name="connsiteY0" fmla="*/ 6858001 h 6858001"/>
              <a:gd name="connsiteX1" fmla="*/ 0 w 703476"/>
              <a:gd name="connsiteY1" fmla="*/ 0 h 6858001"/>
              <a:gd name="connsiteX2" fmla="*/ 510782 w 703476"/>
              <a:gd name="connsiteY2" fmla="*/ 2725946 h 6858001"/>
              <a:gd name="connsiteX3" fmla="*/ 424517 w 703476"/>
              <a:gd name="connsiteY3" fmla="*/ 5132716 h 6858001"/>
              <a:gd name="connsiteX4" fmla="*/ 703476 w 703476"/>
              <a:gd name="connsiteY4" fmla="*/ 6858001 h 6858001"/>
              <a:gd name="connsiteX5" fmla="*/ 0 w 703476"/>
              <a:gd name="connsiteY5" fmla="*/ 6858001 h 6858001"/>
              <a:gd name="connsiteX0" fmla="*/ 0 w 703476"/>
              <a:gd name="connsiteY0" fmla="*/ 6858001 h 6858001"/>
              <a:gd name="connsiteX1" fmla="*/ 0 w 703476"/>
              <a:gd name="connsiteY1" fmla="*/ 0 h 6858001"/>
              <a:gd name="connsiteX2" fmla="*/ 510782 w 703476"/>
              <a:gd name="connsiteY2" fmla="*/ 2725946 h 6858001"/>
              <a:gd name="connsiteX3" fmla="*/ 424517 w 703476"/>
              <a:gd name="connsiteY3" fmla="*/ 5132716 h 6858001"/>
              <a:gd name="connsiteX4" fmla="*/ 703476 w 703476"/>
              <a:gd name="connsiteY4" fmla="*/ 6858001 h 6858001"/>
              <a:gd name="connsiteX5" fmla="*/ 0 w 703476"/>
              <a:gd name="connsiteY5" fmla="*/ 6858001 h 6858001"/>
              <a:gd name="connsiteX0" fmla="*/ 0 w 703476"/>
              <a:gd name="connsiteY0" fmla="*/ 6858001 h 6858001"/>
              <a:gd name="connsiteX1" fmla="*/ 0 w 703476"/>
              <a:gd name="connsiteY1" fmla="*/ 0 h 6858001"/>
              <a:gd name="connsiteX2" fmla="*/ 510782 w 703476"/>
              <a:gd name="connsiteY2" fmla="*/ 2725946 h 6858001"/>
              <a:gd name="connsiteX3" fmla="*/ 424517 w 703476"/>
              <a:gd name="connsiteY3" fmla="*/ 5132716 h 6858001"/>
              <a:gd name="connsiteX4" fmla="*/ 703476 w 703476"/>
              <a:gd name="connsiteY4" fmla="*/ 6858001 h 6858001"/>
              <a:gd name="connsiteX5" fmla="*/ 0 w 703476"/>
              <a:gd name="connsiteY5" fmla="*/ 6858001 h 6858001"/>
              <a:gd name="connsiteX0" fmla="*/ 0 w 703476"/>
              <a:gd name="connsiteY0" fmla="*/ 6858001 h 6858001"/>
              <a:gd name="connsiteX1" fmla="*/ 0 w 703476"/>
              <a:gd name="connsiteY1" fmla="*/ 0 h 6858001"/>
              <a:gd name="connsiteX2" fmla="*/ 510782 w 703476"/>
              <a:gd name="connsiteY2" fmla="*/ 2725946 h 6858001"/>
              <a:gd name="connsiteX3" fmla="*/ 424517 w 703476"/>
              <a:gd name="connsiteY3" fmla="*/ 5132716 h 6858001"/>
              <a:gd name="connsiteX4" fmla="*/ 703476 w 703476"/>
              <a:gd name="connsiteY4" fmla="*/ 6858001 h 6858001"/>
              <a:gd name="connsiteX5" fmla="*/ 0 w 703476"/>
              <a:gd name="connsiteY5" fmla="*/ 6858001 h 6858001"/>
              <a:gd name="connsiteX0" fmla="*/ 0 w 703476"/>
              <a:gd name="connsiteY0" fmla="*/ 6858001 h 6858001"/>
              <a:gd name="connsiteX1" fmla="*/ 0 w 703476"/>
              <a:gd name="connsiteY1" fmla="*/ 0 h 6858001"/>
              <a:gd name="connsiteX2" fmla="*/ 510782 w 703476"/>
              <a:gd name="connsiteY2" fmla="*/ 2725946 h 6858001"/>
              <a:gd name="connsiteX3" fmla="*/ 424517 w 703476"/>
              <a:gd name="connsiteY3" fmla="*/ 5132716 h 6858001"/>
              <a:gd name="connsiteX4" fmla="*/ 703476 w 703476"/>
              <a:gd name="connsiteY4" fmla="*/ 6858001 h 6858001"/>
              <a:gd name="connsiteX5" fmla="*/ 0 w 70347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3476" h="6858001">
                <a:moveTo>
                  <a:pt x="0" y="6858001"/>
                </a:moveTo>
                <a:lnTo>
                  <a:pt x="0" y="0"/>
                </a:lnTo>
                <a:cubicBezTo>
                  <a:pt x="374419" y="845389"/>
                  <a:pt x="464166" y="1785666"/>
                  <a:pt x="510782" y="2725946"/>
                </a:cubicBezTo>
                <a:cubicBezTo>
                  <a:pt x="496404" y="3525327"/>
                  <a:pt x="438895" y="4307457"/>
                  <a:pt x="424517" y="5132716"/>
                </a:cubicBezTo>
                <a:cubicBezTo>
                  <a:pt x="457118" y="6294407"/>
                  <a:pt x="610490" y="6282906"/>
                  <a:pt x="703476" y="6858001"/>
                </a:cubicBezTo>
                <a:lnTo>
                  <a:pt x="0" y="6858001"/>
                </a:lnTo>
                <a:close/>
              </a:path>
            </a:pathLst>
          </a:custGeom>
          <a:solidFill>
            <a:srgbClr val="E4AF1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A1394F5E-9CC0-9D53-9ECE-BA0F414D45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4" t="21182" r="10385" b="26026"/>
          <a:stretch/>
        </p:blipFill>
        <p:spPr>
          <a:xfrm>
            <a:off x="7773666" y="-43075"/>
            <a:ext cx="2262510" cy="106310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A35FE7E-E78E-F09C-E540-01C8C4241349}"/>
              </a:ext>
            </a:extLst>
          </p:cNvPr>
          <p:cNvSpPr txBox="1"/>
          <p:nvPr userDrawn="1"/>
        </p:nvSpPr>
        <p:spPr>
          <a:xfrm>
            <a:off x="8904718" y="6488668"/>
            <a:ext cx="109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Slide</a:t>
            </a:r>
            <a:r>
              <a:rPr lang="es-ES" dirty="0"/>
              <a:t> </a:t>
            </a:r>
            <a:fld id="{AAC3EF61-BA69-4C32-B2FB-A59BB7D5618F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8" name="Imagen 7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B72A6483-B39C-5222-9956-4DB246F609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68" y="155104"/>
            <a:ext cx="1905000" cy="66675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8B43703-31AD-A69E-C965-55C12D8FA4C1}"/>
              </a:ext>
            </a:extLst>
          </p:cNvPr>
          <p:cNvSpPr txBox="1"/>
          <p:nvPr userDrawn="1"/>
        </p:nvSpPr>
        <p:spPr>
          <a:xfrm>
            <a:off x="2273537" y="155105"/>
            <a:ext cx="5351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chemeClr val="tx1"/>
                </a:solidFill>
                <a:effectLst/>
                <a:latin typeface="+mn-lt"/>
              </a:rPr>
              <a:t>3</a:t>
            </a:r>
            <a:r>
              <a:rPr lang="en-US" sz="1400" b="0" i="0" baseline="30000" dirty="0">
                <a:solidFill>
                  <a:schemeClr val="tx1"/>
                </a:solidFill>
                <a:effectLst/>
                <a:latin typeface="+mn-lt"/>
              </a:rPr>
              <a:t>rd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+mn-lt"/>
              </a:rPr>
              <a:t> European Congress on</a:t>
            </a:r>
          </a:p>
          <a:p>
            <a:pPr algn="ctr"/>
            <a:r>
              <a:rPr lang="en-US" sz="1400" b="1" i="0" dirty="0">
                <a:solidFill>
                  <a:srgbClr val="E4AF15"/>
                </a:solidFill>
                <a:effectLst/>
                <a:latin typeface="+mn-lt"/>
              </a:rPr>
              <a:t>Renewable Energy and Sustainable Development </a:t>
            </a: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Lisbon, Sept 2025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AB8139A-362B-64BB-43E2-8B4BFFF64127}"/>
              </a:ext>
            </a:extLst>
          </p:cNvPr>
          <p:cNvSpPr txBox="1"/>
          <p:nvPr userDrawn="1"/>
        </p:nvSpPr>
        <p:spPr>
          <a:xfrm>
            <a:off x="30188" y="6642556"/>
            <a:ext cx="607167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 algn="l" defTabSz="336774">
              <a:defRPr sz="1800"/>
            </a:pPr>
            <a:r>
              <a:rPr lang="pt-BR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September</a:t>
            </a:r>
            <a:r>
              <a:rPr lang="pt-B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30, 2025; Ramada </a:t>
            </a:r>
            <a:r>
              <a:rPr lang="pt-BR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pt-B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Wyndham</a:t>
            </a:r>
            <a:r>
              <a:rPr lang="pt-B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Lisbon, Portugal</a:t>
            </a:r>
          </a:p>
        </p:txBody>
      </p:sp>
    </p:spTree>
    <p:extLst>
      <p:ext uri="{BB962C8B-B14F-4D97-AF65-F5344CB8AC3E}">
        <p14:creationId xmlns:p14="http://schemas.microsoft.com/office/powerpoint/2010/main" val="2748247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_En blanc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ángulo rectángulo 8">
            <a:extLst>
              <a:ext uri="{FF2B5EF4-FFF2-40B4-BE49-F238E27FC236}">
                <a16:creationId xmlns:a16="http://schemas.microsoft.com/office/drawing/2014/main" id="{03B22268-AB9E-BA48-3163-D2D7BD8D993D}"/>
              </a:ext>
            </a:extLst>
          </p:cNvPr>
          <p:cNvSpPr/>
          <p:nvPr userDrawn="1"/>
        </p:nvSpPr>
        <p:spPr>
          <a:xfrm flipH="1">
            <a:off x="0" y="3429000"/>
            <a:ext cx="9906000" cy="3428999"/>
          </a:xfrm>
          <a:custGeom>
            <a:avLst/>
            <a:gdLst>
              <a:gd name="connsiteX0" fmla="*/ 0 w 9904948"/>
              <a:gd name="connsiteY0" fmla="*/ 2147978 h 2147978"/>
              <a:gd name="connsiteX1" fmla="*/ 0 w 9904948"/>
              <a:gd name="connsiteY1" fmla="*/ 0 h 2147978"/>
              <a:gd name="connsiteX2" fmla="*/ 9904948 w 9904948"/>
              <a:gd name="connsiteY2" fmla="*/ 2147978 h 2147978"/>
              <a:gd name="connsiteX3" fmla="*/ 0 w 9904948"/>
              <a:gd name="connsiteY3" fmla="*/ 2147978 h 2147978"/>
              <a:gd name="connsiteX0" fmla="*/ 0 w 9904948"/>
              <a:gd name="connsiteY0" fmla="*/ 2147978 h 2147978"/>
              <a:gd name="connsiteX1" fmla="*/ 0 w 9904948"/>
              <a:gd name="connsiteY1" fmla="*/ 0 h 2147978"/>
              <a:gd name="connsiteX2" fmla="*/ 4461680 w 9904948"/>
              <a:gd name="connsiteY2" fmla="*/ 1104182 h 2147978"/>
              <a:gd name="connsiteX3" fmla="*/ 9904948 w 9904948"/>
              <a:gd name="connsiteY3" fmla="*/ 2147978 h 2147978"/>
              <a:gd name="connsiteX4" fmla="*/ 0 w 9904948"/>
              <a:gd name="connsiteY4" fmla="*/ 2147978 h 2147978"/>
              <a:gd name="connsiteX0" fmla="*/ 0 w 9904948"/>
              <a:gd name="connsiteY0" fmla="*/ 2147978 h 2147978"/>
              <a:gd name="connsiteX1" fmla="*/ 0 w 9904948"/>
              <a:gd name="connsiteY1" fmla="*/ 0 h 2147978"/>
              <a:gd name="connsiteX2" fmla="*/ 4461680 w 9904948"/>
              <a:gd name="connsiteY2" fmla="*/ 1104182 h 2147978"/>
              <a:gd name="connsiteX3" fmla="*/ 9904948 w 9904948"/>
              <a:gd name="connsiteY3" fmla="*/ 2147978 h 2147978"/>
              <a:gd name="connsiteX4" fmla="*/ 0 w 9904948"/>
              <a:gd name="connsiteY4" fmla="*/ 2147978 h 2147978"/>
              <a:gd name="connsiteX0" fmla="*/ 0 w 9904948"/>
              <a:gd name="connsiteY0" fmla="*/ 2147978 h 2147978"/>
              <a:gd name="connsiteX1" fmla="*/ 0 w 9904948"/>
              <a:gd name="connsiteY1" fmla="*/ 0 h 2147978"/>
              <a:gd name="connsiteX2" fmla="*/ 4323657 w 9904948"/>
              <a:gd name="connsiteY2" fmla="*/ 1078302 h 2147978"/>
              <a:gd name="connsiteX3" fmla="*/ 9904948 w 9904948"/>
              <a:gd name="connsiteY3" fmla="*/ 2147978 h 2147978"/>
              <a:gd name="connsiteX4" fmla="*/ 0 w 9904948"/>
              <a:gd name="connsiteY4" fmla="*/ 2147978 h 2147978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  <a:gd name="connsiteX0" fmla="*/ 0 w 9904948"/>
              <a:gd name="connsiteY0" fmla="*/ 2165231 h 2165231"/>
              <a:gd name="connsiteX1" fmla="*/ 8626 w 9904948"/>
              <a:gd name="connsiteY1" fmla="*/ 0 h 2165231"/>
              <a:gd name="connsiteX2" fmla="*/ 4323657 w 9904948"/>
              <a:gd name="connsiteY2" fmla="*/ 1095555 h 2165231"/>
              <a:gd name="connsiteX3" fmla="*/ 9904948 w 9904948"/>
              <a:gd name="connsiteY3" fmla="*/ 2165231 h 2165231"/>
              <a:gd name="connsiteX4" fmla="*/ 0 w 9904948"/>
              <a:gd name="connsiteY4" fmla="*/ 2165231 h 216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948" h="2165231">
                <a:moveTo>
                  <a:pt x="0" y="2165231"/>
                </a:moveTo>
                <a:cubicBezTo>
                  <a:pt x="2875" y="1443487"/>
                  <a:pt x="5751" y="721744"/>
                  <a:pt x="8626" y="0"/>
                </a:cubicBezTo>
                <a:cubicBezTo>
                  <a:pt x="1409589" y="718867"/>
                  <a:pt x="2732913" y="971910"/>
                  <a:pt x="4323657" y="1095555"/>
                </a:cubicBezTo>
                <a:cubicBezTo>
                  <a:pt x="7941000" y="1314091"/>
                  <a:pt x="9565642" y="1178944"/>
                  <a:pt x="9904948" y="2165231"/>
                </a:cubicBezTo>
                <a:lnTo>
                  <a:pt x="0" y="2165231"/>
                </a:lnTo>
                <a:close/>
              </a:path>
            </a:pathLst>
          </a:custGeom>
          <a:solidFill>
            <a:srgbClr val="E4AF1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3BCB777-844C-4BAB-EFDD-4B7D3BCDDB87}"/>
              </a:ext>
            </a:extLst>
          </p:cNvPr>
          <p:cNvSpPr txBox="1"/>
          <p:nvPr userDrawn="1"/>
        </p:nvSpPr>
        <p:spPr>
          <a:xfrm>
            <a:off x="8904718" y="6488668"/>
            <a:ext cx="109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Slide</a:t>
            </a:r>
            <a:r>
              <a:rPr lang="es-ES" dirty="0"/>
              <a:t> </a:t>
            </a:r>
            <a:fld id="{AAC3EF61-BA69-4C32-B2FB-A59BB7D5618F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8" name="Imagen 7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5B94DF0D-E8B7-6F47-64E9-DF35CA1888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68" y="155104"/>
            <a:ext cx="1905000" cy="666750"/>
          </a:xfrm>
          <a:prstGeom prst="rect">
            <a:avLst/>
          </a:prstGeom>
        </p:spPr>
      </p:pic>
      <p:pic>
        <p:nvPicPr>
          <p:cNvPr id="10" name="Imagen 9" descr="Texto&#10;&#10;El contenido generado por IA puede ser incorrecto.">
            <a:extLst>
              <a:ext uri="{FF2B5EF4-FFF2-40B4-BE49-F238E27FC236}">
                <a16:creationId xmlns:a16="http://schemas.microsoft.com/office/drawing/2014/main" id="{6DA2F762-663B-A6CC-D54E-F7978B20D8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t="13846" r="16511" b="67051"/>
          <a:stretch>
            <a:fillRect/>
          </a:stretch>
        </p:blipFill>
        <p:spPr>
          <a:xfrm>
            <a:off x="7922635" y="97222"/>
            <a:ext cx="1964165" cy="78251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2EF62FB-4628-4436-5776-7AF351D05FCA}"/>
              </a:ext>
            </a:extLst>
          </p:cNvPr>
          <p:cNvSpPr txBox="1"/>
          <p:nvPr userDrawn="1"/>
        </p:nvSpPr>
        <p:spPr>
          <a:xfrm>
            <a:off x="2273537" y="155105"/>
            <a:ext cx="5351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chemeClr val="tx1"/>
                </a:solidFill>
                <a:effectLst/>
                <a:latin typeface="+mn-lt"/>
              </a:rPr>
              <a:t>3</a:t>
            </a:r>
            <a:r>
              <a:rPr lang="en-US" sz="1400" b="0" i="0" baseline="30000" dirty="0">
                <a:solidFill>
                  <a:schemeClr val="tx1"/>
                </a:solidFill>
                <a:effectLst/>
                <a:latin typeface="+mn-lt"/>
              </a:rPr>
              <a:t>rd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+mn-lt"/>
              </a:rPr>
              <a:t> European Congress on</a:t>
            </a:r>
          </a:p>
          <a:p>
            <a:pPr algn="ctr"/>
            <a:r>
              <a:rPr lang="en-US" sz="1400" b="1" i="0" dirty="0">
                <a:solidFill>
                  <a:srgbClr val="E4AF15"/>
                </a:solidFill>
                <a:effectLst/>
                <a:latin typeface="+mn-lt"/>
              </a:rPr>
              <a:t>Renewable Energy and Sustainable Development </a:t>
            </a: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Lisbon, Sept 2025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0A21B69-B1C2-24E3-876B-256E29F8B189}"/>
              </a:ext>
            </a:extLst>
          </p:cNvPr>
          <p:cNvSpPr txBox="1"/>
          <p:nvPr userDrawn="1"/>
        </p:nvSpPr>
        <p:spPr>
          <a:xfrm>
            <a:off x="30188" y="6642556"/>
            <a:ext cx="607167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 algn="l" defTabSz="336774">
              <a:defRPr sz="1800"/>
            </a:pPr>
            <a:r>
              <a:rPr lang="pt-BR" sz="8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September</a:t>
            </a:r>
            <a:r>
              <a:rPr lang="pt-BR" sz="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30, 2025; Ramada </a:t>
            </a:r>
            <a:r>
              <a:rPr lang="pt-BR" sz="8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pt-BR" sz="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8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Wyndham</a:t>
            </a:r>
            <a:r>
              <a:rPr lang="pt-BR" sz="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Lisbon, Portugal</a:t>
            </a:r>
          </a:p>
        </p:txBody>
      </p:sp>
    </p:spTree>
    <p:extLst>
      <p:ext uri="{BB962C8B-B14F-4D97-AF65-F5344CB8AC3E}">
        <p14:creationId xmlns:p14="http://schemas.microsoft.com/office/powerpoint/2010/main" val="13193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ndo amarillo de apoy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ndo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4" name="Imagen 3" descr="Texto, Logotipo&#10;&#10;Descripción generada automáticamente">
            <a:extLst>
              <a:ext uri="{FF2B5EF4-FFF2-40B4-BE49-F238E27FC236}">
                <a16:creationId xmlns:a16="http://schemas.microsoft.com/office/drawing/2014/main" id="{B52A3CC7-F4DA-4C42-885A-A21CF7ACA5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312" y="260648"/>
            <a:ext cx="1979327" cy="939382"/>
          </a:xfrm>
          <a:prstGeom prst="rect">
            <a:avLst/>
          </a:prstGeom>
        </p:spPr>
      </p:pic>
      <p:pic>
        <p:nvPicPr>
          <p:cNvPr id="5" name="Imagen 4" descr="Imagen que contiene Esquemático&#10;&#10;Descripción generada automáticamente">
            <a:extLst>
              <a:ext uri="{FF2B5EF4-FFF2-40B4-BE49-F238E27FC236}">
                <a16:creationId xmlns:a16="http://schemas.microsoft.com/office/drawing/2014/main" id="{B8081606-090A-13A9-AB6F-FFE41BEA62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8" t="10325" r="11215" b="38139"/>
          <a:stretch/>
        </p:blipFill>
        <p:spPr>
          <a:xfrm>
            <a:off x="1327139" y="2646938"/>
            <a:ext cx="1815530" cy="1224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0BD5D0B-5ECC-A121-0BAE-5B933E074505}"/>
              </a:ext>
            </a:extLst>
          </p:cNvPr>
          <p:cNvSpPr txBox="1"/>
          <p:nvPr userDrawn="1"/>
        </p:nvSpPr>
        <p:spPr>
          <a:xfrm>
            <a:off x="3319475" y="2781884"/>
            <a:ext cx="3267050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1400" b="1" i="0" u="none" dirty="0">
                <a:solidFill>
                  <a:srgbClr val="0C4DA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H2OLOCK Project has received funding from the European Union’s LIFE 2021-2027 </a:t>
            </a:r>
            <a:r>
              <a:rPr lang="en-US" sz="1400" b="1" i="0" u="none" dirty="0" err="1">
                <a:solidFill>
                  <a:srgbClr val="0C4DA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Prorgramme</a:t>
            </a:r>
            <a:r>
              <a:rPr lang="en-US" sz="1400" b="1" i="0" u="none" dirty="0">
                <a:solidFill>
                  <a:srgbClr val="0C4DA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under grant agreement nº 101074546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2E5F8E8-4E13-6911-56A2-6EC00101A966}"/>
              </a:ext>
            </a:extLst>
          </p:cNvPr>
          <p:cNvSpPr txBox="1"/>
          <p:nvPr userDrawn="1"/>
        </p:nvSpPr>
        <p:spPr>
          <a:xfrm>
            <a:off x="8904718" y="6488668"/>
            <a:ext cx="109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Slide</a:t>
            </a:r>
            <a:r>
              <a:rPr lang="es-ES" dirty="0"/>
              <a:t> </a:t>
            </a:r>
            <a:fld id="{AAC3EF61-BA69-4C32-B2FB-A59BB7D5618F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8" name="Picture 2" descr="LIFE programme - Wikipedia">
            <a:extLst>
              <a:ext uri="{FF2B5EF4-FFF2-40B4-BE49-F238E27FC236}">
                <a16:creationId xmlns:a16="http://schemas.microsoft.com/office/drawing/2014/main" id="{20017116-6C56-7D09-50C5-7370B4A4EA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68" y="2646937"/>
            <a:ext cx="1693141" cy="12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1140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 de la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inal_PPT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4203860-678B-453B-A2DA-DBCB941C254C}"/>
              </a:ext>
            </a:extLst>
          </p:cNvPr>
          <p:cNvSpPr txBox="1"/>
          <p:nvPr userDrawn="1"/>
        </p:nvSpPr>
        <p:spPr>
          <a:xfrm>
            <a:off x="0" y="2731373"/>
            <a:ext cx="9906000" cy="1395254"/>
          </a:xfrm>
          <a:prstGeom prst="rect">
            <a:avLst/>
          </a:prstGeom>
          <a:solidFill>
            <a:srgbClr val="4B4B4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Parque Científico y Tecnológico de Cantabria (PCTCAN) – Isabel Torres, 1 – 39011 – Santander (Cantabria)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Tel.: 942 766976 / Info@centrotecnologicoCTC.com/ </a:t>
            </a:r>
            <a:r>
              <a:rPr kumimoji="0" lang="es-E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www.centrotecnologicoCTC.com</a:t>
            </a:r>
            <a:endParaRPr kumimoji="0" lang="es-E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400" b="1" i="0" u="none" strike="noStrike" cap="none" spc="0" normalizeH="0" baseline="0" dirty="0">
              <a:ln>
                <a:noFill/>
              </a:ln>
              <a:solidFill>
                <a:srgbClr val="E5AB1A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1400" b="1" i="0" u="none" strike="noStrike" cap="none" spc="0" normalizeH="0" baseline="0" dirty="0">
              <a:ln>
                <a:noFill/>
              </a:ln>
              <a:solidFill>
                <a:srgbClr val="E5AB1A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Shape 48">
            <a:extLst>
              <a:ext uri="{FF2B5EF4-FFF2-40B4-BE49-F238E27FC236}">
                <a16:creationId xmlns:a16="http://schemas.microsoft.com/office/drawing/2014/main" id="{91DCAEF7-D629-47C4-B6EC-AEE7F3F68D49}"/>
              </a:ext>
            </a:extLst>
          </p:cNvPr>
          <p:cNvSpPr/>
          <p:nvPr userDrawn="1"/>
        </p:nvSpPr>
        <p:spPr>
          <a:xfrm>
            <a:off x="128464" y="6597352"/>
            <a:ext cx="7149621" cy="198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7419" tIns="37419" rIns="37419" bIns="37419" anchor="ctr">
            <a:spAutoFit/>
          </a:bodyPr>
          <a:lstStyle/>
          <a:p>
            <a:pPr lvl="0" algn="l" defTabSz="336774">
              <a:defRPr sz="1800"/>
            </a:pPr>
            <a:r>
              <a:rPr lang="en-US" sz="8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Confidential CTC. Reproduction, copying, use, distribution, commercialization, public communication or any other activity with the content of this document is prohibited</a:t>
            </a:r>
          </a:p>
        </p:txBody>
      </p:sp>
      <p:pic>
        <p:nvPicPr>
          <p:cNvPr id="8" name="Imagen 7" descr="Texto, Logotipo&#10;&#10;Descripción generada automáticamente">
            <a:extLst>
              <a:ext uri="{FF2B5EF4-FFF2-40B4-BE49-F238E27FC236}">
                <a16:creationId xmlns:a16="http://schemas.microsoft.com/office/drawing/2014/main" id="{1C592B54-BE0F-4F6D-81CA-5F6B94B288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312" y="260648"/>
            <a:ext cx="1979327" cy="93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8377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DFE20-38A0-442A-8D2C-8FEA8F362B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795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67383" y="178594"/>
            <a:ext cx="7971234" cy="102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7419" tIns="37419" rIns="37419" bIns="37419" anchor="t" anchorCtr="0">
            <a:spAutoFit/>
          </a:bodyPr>
          <a:lstStyle/>
          <a:p>
            <a:pPr lvl="0">
              <a:defRPr sz="1800"/>
            </a:pPr>
            <a:r>
              <a:rPr sz="6200"/>
              <a:t>Texto del título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67383" y="1946672"/>
            <a:ext cx="7971234" cy="3384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7419" tIns="37419" rIns="37419" bIns="37419" anchor="t" anchorCtr="0">
            <a:spAutoFit/>
          </a:bodyPr>
          <a:lstStyle/>
          <a:p>
            <a:pPr lvl="0">
              <a:defRPr sz="1800"/>
            </a:pPr>
            <a:r>
              <a:rPr sz="3100"/>
              <a:t>Nivel de texto 1</a:t>
            </a:r>
          </a:p>
          <a:p>
            <a:pPr lvl="1">
              <a:defRPr sz="1800"/>
            </a:pPr>
            <a:r>
              <a:rPr sz="3100"/>
              <a:t>Nivel de texto 2</a:t>
            </a:r>
          </a:p>
          <a:p>
            <a:pPr lvl="2">
              <a:defRPr sz="1800"/>
            </a:pPr>
            <a:r>
              <a:rPr sz="3100"/>
              <a:t>Nivel de texto 3</a:t>
            </a:r>
          </a:p>
          <a:p>
            <a:pPr lvl="3">
              <a:defRPr sz="1800"/>
            </a:pPr>
            <a:r>
              <a:rPr sz="3100"/>
              <a:t>Nivel de texto 4</a:t>
            </a:r>
          </a:p>
          <a:p>
            <a:pPr lvl="4">
              <a:defRPr sz="1800"/>
            </a:pPr>
            <a:r>
              <a:rPr sz="3100"/>
              <a:t>Nivel de texto 5</a:t>
            </a:r>
          </a:p>
        </p:txBody>
      </p:sp>
    </p:spTree>
    <p:extLst>
      <p:ext uri="{BB962C8B-B14F-4D97-AF65-F5344CB8AC3E}">
        <p14:creationId xmlns:p14="http://schemas.microsoft.com/office/powerpoint/2010/main" val="3951769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5" r:id="rId5"/>
    <p:sldLayoutId id="2147483716" r:id="rId6"/>
  </p:sldLayoutIdLst>
  <p:transition spd="med"/>
  <p:hf hdr="0" dt="0"/>
  <p:txStyles>
    <p:titleStyle>
      <a:lvl1pPr algn="ctr" defTabSz="430322" eaLnBrk="1" hangingPunct="1">
        <a:defRPr sz="3600" b="0" i="0" baseline="0">
          <a:solidFill>
            <a:srgbClr val="4B4B4A"/>
          </a:solidFill>
          <a:latin typeface="+mj-lt"/>
          <a:ea typeface="+mn-ea"/>
          <a:cs typeface="+mn-cs"/>
          <a:sym typeface="Gill Sans"/>
        </a:defRPr>
      </a:lvl1pPr>
      <a:lvl2pPr indent="168387" algn="ctr" defTabSz="430322" eaLnBrk="1" hangingPunct="1">
        <a:defRPr sz="6200">
          <a:latin typeface="+mn-lt"/>
          <a:ea typeface="+mn-ea"/>
          <a:cs typeface="+mn-cs"/>
          <a:sym typeface="Gill Sans"/>
        </a:defRPr>
      </a:lvl2pPr>
      <a:lvl3pPr indent="336774" algn="ctr" defTabSz="430322" eaLnBrk="1" hangingPunct="1">
        <a:defRPr sz="6200">
          <a:latin typeface="+mn-lt"/>
          <a:ea typeface="+mn-ea"/>
          <a:cs typeface="+mn-cs"/>
          <a:sym typeface="Gill Sans"/>
        </a:defRPr>
      </a:lvl3pPr>
      <a:lvl4pPr indent="505160" algn="ctr" defTabSz="430322" eaLnBrk="1" hangingPunct="1">
        <a:defRPr sz="6200">
          <a:latin typeface="+mn-lt"/>
          <a:ea typeface="+mn-ea"/>
          <a:cs typeface="+mn-cs"/>
          <a:sym typeface="Gill Sans"/>
        </a:defRPr>
      </a:lvl4pPr>
      <a:lvl5pPr indent="673547" algn="ctr" defTabSz="430322" eaLnBrk="1" hangingPunct="1">
        <a:defRPr sz="6200">
          <a:latin typeface="+mn-lt"/>
          <a:ea typeface="+mn-ea"/>
          <a:cs typeface="+mn-cs"/>
          <a:sym typeface="Gill Sans"/>
        </a:defRPr>
      </a:lvl5pPr>
      <a:lvl6pPr indent="841934" algn="ctr" defTabSz="430322" eaLnBrk="1" hangingPunct="1">
        <a:defRPr sz="6200">
          <a:latin typeface="+mn-lt"/>
          <a:ea typeface="+mn-ea"/>
          <a:cs typeface="+mn-cs"/>
          <a:sym typeface="Gill Sans"/>
        </a:defRPr>
      </a:lvl6pPr>
      <a:lvl7pPr indent="1010321" algn="ctr" defTabSz="430322" eaLnBrk="1" hangingPunct="1">
        <a:defRPr sz="6200">
          <a:latin typeface="+mn-lt"/>
          <a:ea typeface="+mn-ea"/>
          <a:cs typeface="+mn-cs"/>
          <a:sym typeface="Gill Sans"/>
        </a:defRPr>
      </a:lvl7pPr>
      <a:lvl8pPr indent="1178707" algn="ctr" defTabSz="430322" eaLnBrk="1" hangingPunct="1">
        <a:defRPr sz="6200">
          <a:latin typeface="+mn-lt"/>
          <a:ea typeface="+mn-ea"/>
          <a:cs typeface="+mn-cs"/>
          <a:sym typeface="Gill Sans"/>
        </a:defRPr>
      </a:lvl8pPr>
      <a:lvl9pPr indent="1347094" algn="ctr" defTabSz="430322" eaLnBrk="1" hangingPunct="1">
        <a:defRPr sz="6200">
          <a:latin typeface="+mn-lt"/>
          <a:ea typeface="+mn-ea"/>
          <a:cs typeface="+mn-cs"/>
          <a:sym typeface="Gill Sans"/>
        </a:defRPr>
      </a:lvl9pPr>
    </p:titleStyle>
    <p:bodyStyle>
      <a:lvl1pPr marL="654837" indent="-420967" defTabSz="430322" eaLnBrk="1" hangingPunct="1">
        <a:spcBef>
          <a:spcPts val="1768"/>
        </a:spcBef>
        <a:buSzPct val="90000"/>
        <a:buChar char="•"/>
        <a:defRPr sz="2800" baseline="0" dirty="0">
          <a:solidFill>
            <a:srgbClr val="4B4B4A"/>
          </a:solidFill>
          <a:latin typeface="Calibri" pitchFamily="34" charset="0"/>
          <a:ea typeface="+mn-ea"/>
          <a:cs typeface="+mn-cs"/>
          <a:sym typeface="Gill Sans"/>
        </a:defRPr>
      </a:lvl1pPr>
      <a:lvl2pPr marL="982256" indent="-420967" defTabSz="430322" eaLnBrk="1" hangingPunct="1">
        <a:spcBef>
          <a:spcPts val="1768"/>
        </a:spcBef>
        <a:buSzPct val="90000"/>
        <a:buChar char="•"/>
        <a:defRPr sz="2800" baseline="0" dirty="0">
          <a:solidFill>
            <a:srgbClr val="4B4B4A"/>
          </a:solidFill>
          <a:latin typeface="Calibri" pitchFamily="34" charset="0"/>
          <a:ea typeface="+mn-ea"/>
          <a:cs typeface="+mn-cs"/>
          <a:sym typeface="Gill Sans"/>
        </a:defRPr>
      </a:lvl2pPr>
      <a:lvl3pPr marL="1309675" indent="-420967" defTabSz="430322" eaLnBrk="1" hangingPunct="1">
        <a:spcBef>
          <a:spcPts val="1768"/>
        </a:spcBef>
        <a:buSzPct val="90000"/>
        <a:buChar char="•"/>
        <a:defRPr sz="2800" baseline="0" dirty="0">
          <a:solidFill>
            <a:srgbClr val="4B4B4A"/>
          </a:solidFill>
          <a:latin typeface="Calibri" pitchFamily="34" charset="0"/>
          <a:ea typeface="+mn-ea"/>
          <a:cs typeface="+mn-cs"/>
          <a:sym typeface="Gill Sans"/>
        </a:defRPr>
      </a:lvl3pPr>
      <a:lvl4pPr marL="1637094" indent="-420967" defTabSz="430322" eaLnBrk="1" hangingPunct="1">
        <a:spcBef>
          <a:spcPts val="1768"/>
        </a:spcBef>
        <a:buSzPct val="90000"/>
        <a:buChar char="•"/>
        <a:defRPr sz="2800" baseline="0" dirty="0">
          <a:solidFill>
            <a:srgbClr val="4B4B4A"/>
          </a:solidFill>
          <a:latin typeface="Calibri" pitchFamily="34" charset="0"/>
          <a:ea typeface="+mn-ea"/>
          <a:cs typeface="+mn-cs"/>
          <a:sym typeface="Gill Sans"/>
        </a:defRPr>
      </a:lvl4pPr>
      <a:lvl5pPr marL="1964512" indent="-420967" defTabSz="430322" eaLnBrk="1" hangingPunct="1">
        <a:spcBef>
          <a:spcPts val="1768"/>
        </a:spcBef>
        <a:buSzPct val="90000"/>
        <a:buChar char="•"/>
        <a:defRPr sz="2800" baseline="0" dirty="0">
          <a:solidFill>
            <a:srgbClr val="4B4B4A"/>
          </a:solidFill>
          <a:latin typeface="Calibri" pitchFamily="34" charset="0"/>
          <a:ea typeface="+mn-ea"/>
          <a:cs typeface="+mn-cs"/>
          <a:sym typeface="Gill Sans"/>
        </a:defRPr>
      </a:lvl5pPr>
      <a:lvl6pPr marL="2226447" indent="-420967" defTabSz="430322" eaLnBrk="1" hangingPunct="1">
        <a:spcBef>
          <a:spcPts val="1768"/>
        </a:spcBef>
        <a:buSzPct val="171000"/>
        <a:buChar char="•"/>
        <a:defRPr sz="3100">
          <a:latin typeface="+mn-lt"/>
          <a:ea typeface="+mn-ea"/>
          <a:cs typeface="+mn-cs"/>
          <a:sym typeface="Gill Sans"/>
        </a:defRPr>
      </a:lvl6pPr>
      <a:lvl7pPr marL="2488382" indent="-420967" defTabSz="430322" eaLnBrk="1" hangingPunct="1">
        <a:spcBef>
          <a:spcPts val="1768"/>
        </a:spcBef>
        <a:buSzPct val="171000"/>
        <a:buChar char="•"/>
        <a:defRPr sz="3100">
          <a:latin typeface="+mn-lt"/>
          <a:ea typeface="+mn-ea"/>
          <a:cs typeface="+mn-cs"/>
          <a:sym typeface="Gill Sans"/>
        </a:defRPr>
      </a:lvl7pPr>
      <a:lvl8pPr marL="2750317" indent="-420967" defTabSz="430322" eaLnBrk="1" hangingPunct="1">
        <a:spcBef>
          <a:spcPts val="1768"/>
        </a:spcBef>
        <a:buSzPct val="171000"/>
        <a:buChar char="•"/>
        <a:defRPr sz="3100">
          <a:latin typeface="+mn-lt"/>
          <a:ea typeface="+mn-ea"/>
          <a:cs typeface="+mn-cs"/>
          <a:sym typeface="Gill Sans"/>
        </a:defRPr>
      </a:lvl8pPr>
      <a:lvl9pPr marL="3012252" indent="-420967" defTabSz="430322" eaLnBrk="1" hangingPunct="1">
        <a:spcBef>
          <a:spcPts val="1768"/>
        </a:spcBef>
        <a:buSzPct val="171000"/>
        <a:buChar char="•"/>
        <a:defRPr sz="3100">
          <a:latin typeface="+mn-lt"/>
          <a:ea typeface="+mn-ea"/>
          <a:cs typeface="+mn-cs"/>
          <a:sym typeface="Gill Sans"/>
        </a:defRPr>
      </a:lvl9pPr>
    </p:bodyStyle>
    <p:otherStyle>
      <a:lvl1pPr algn="ctr" defTabSz="430322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168387" algn="ctr" defTabSz="430322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336774" algn="ctr" defTabSz="430322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505160" algn="ctr" defTabSz="430322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673547" algn="ctr" defTabSz="430322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841934" algn="ctr" defTabSz="430322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010321" algn="ctr" defTabSz="430322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178707" algn="ctr" defTabSz="430322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347094" algn="ctr" defTabSz="430322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B861E8-85BA-092E-B03D-BB4054377A3A}"/>
              </a:ext>
            </a:extLst>
          </p:cNvPr>
          <p:cNvSpPr txBox="1"/>
          <p:nvPr/>
        </p:nvSpPr>
        <p:spPr>
          <a:xfrm>
            <a:off x="0" y="1746488"/>
            <a:ext cx="9906000" cy="33650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>
                <a:solidFill>
                  <a:srgbClr val="E5AB1A"/>
                </a:solidFill>
              </a:rPr>
              <a:t>Predictive modeling for optimal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>
                <a:solidFill>
                  <a:srgbClr val="E5AB1A"/>
                </a:solidFill>
              </a:rPr>
              <a:t>power management in photovoltaic systems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b="1" i="1" dirty="0"/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i="1" dirty="0"/>
              <a:t>addressing regulatory constraints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i="1" dirty="0"/>
              <a:t>with Machine Learning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b="1" i="1" dirty="0"/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i="1" dirty="0"/>
              <a:t>PhD. Alejandro Pérez Núñez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i="1" dirty="0"/>
              <a:t>CTC Technology Center, Foundation (Cantabria, Spain)</a:t>
            </a:r>
            <a:endParaRPr lang="es-ES" sz="1400" b="1" i="1" dirty="0"/>
          </a:p>
        </p:txBody>
      </p:sp>
    </p:spTree>
    <p:extLst>
      <p:ext uri="{BB962C8B-B14F-4D97-AF65-F5344CB8AC3E}">
        <p14:creationId xmlns:p14="http://schemas.microsoft.com/office/powerpoint/2010/main" val="330585599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083F27-8EA1-F958-AFD7-63A4A32A6822}"/>
              </a:ext>
            </a:extLst>
          </p:cNvPr>
          <p:cNvSpPr txBox="1">
            <a:spLocks/>
          </p:cNvSpPr>
          <p:nvPr/>
        </p:nvSpPr>
        <p:spPr>
          <a:xfrm>
            <a:off x="0" y="1337189"/>
            <a:ext cx="9684773" cy="423246"/>
          </a:xfrm>
          <a:prstGeom prst="rect">
            <a:avLst/>
          </a:prstGeom>
        </p:spPr>
        <p:txBody>
          <a:bodyPr/>
          <a:lstStyle>
            <a:lvl1pPr marL="233870" indent="0" algn="l" eaLnBrk="1" hangingPunct="1">
              <a:spcBef>
                <a:spcPts val="1768"/>
              </a:spcBef>
              <a:buClr>
                <a:srgbClr val="4B4B4A"/>
              </a:buClr>
              <a:buSzPct val="90000"/>
              <a:buNone/>
              <a:defRPr sz="2000" b="1" baseline="0">
                <a:solidFill>
                  <a:srgbClr val="4B4B4A"/>
                </a:solidFill>
              </a:defRPr>
            </a:lvl1pPr>
            <a:lvl2pPr marL="982256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2pPr>
            <a:lvl3pPr marL="1309675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3pPr>
            <a:lvl4pPr marL="1637094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4pPr>
            <a:lvl5pPr marL="1964512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5pPr>
            <a:lvl6pPr marL="2226447" indent="-420967" eaLnBrk="1" hangingPunct="1">
              <a:spcBef>
                <a:spcPts val="1768"/>
              </a:spcBef>
              <a:buSzPct val="171000"/>
              <a:buChar char="•"/>
            </a:lvl6pPr>
            <a:lvl7pPr marL="2488382" indent="-420967" eaLnBrk="1" hangingPunct="1">
              <a:spcBef>
                <a:spcPts val="1768"/>
              </a:spcBef>
              <a:buSzPct val="171000"/>
              <a:buChar char="•"/>
            </a:lvl7pPr>
            <a:lvl8pPr marL="2750317" indent="-420967" eaLnBrk="1" hangingPunct="1">
              <a:spcBef>
                <a:spcPts val="1768"/>
              </a:spcBef>
              <a:buSzPct val="171000"/>
              <a:buChar char="•"/>
            </a:lvl8pPr>
            <a:lvl9pPr marL="3012252" indent="-420967" eaLnBrk="1" hangingPunct="1">
              <a:spcBef>
                <a:spcPts val="1768"/>
              </a:spcBef>
              <a:buSzPct val="171000"/>
              <a:buChar char="•"/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828282"/>
                </a:solidFill>
              </a:rPr>
              <a:t>Use case – H2OLOCK Agrivoltaics deployment (I)</a:t>
            </a:r>
          </a:p>
        </p:txBody>
      </p:sp>
      <p:pic>
        <p:nvPicPr>
          <p:cNvPr id="4" name="Imagen 3" descr="Un puente sobre un cuerpo de agua&#10;&#10;Descripción generada automáticamente con confianza media">
            <a:extLst>
              <a:ext uri="{FF2B5EF4-FFF2-40B4-BE49-F238E27FC236}">
                <a16:creationId xmlns:a16="http://schemas.microsoft.com/office/drawing/2014/main" id="{DDCFF2EE-6E85-420D-EC5B-B6A40F20F7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7" y="1760435"/>
            <a:ext cx="6760029" cy="3828363"/>
          </a:xfrm>
          <a:prstGeom prst="rect">
            <a:avLst/>
          </a:prstGeom>
        </p:spPr>
      </p:pic>
      <p:sp>
        <p:nvSpPr>
          <p:cNvPr id="3" name="Espace réservé du texte 55">
            <a:extLst>
              <a:ext uri="{FF2B5EF4-FFF2-40B4-BE49-F238E27FC236}">
                <a16:creationId xmlns:a16="http://schemas.microsoft.com/office/drawing/2014/main" id="{D86877B3-B476-2A3A-AA74-E7AFDC5F0809}"/>
              </a:ext>
            </a:extLst>
          </p:cNvPr>
          <p:cNvSpPr txBox="1">
            <a:spLocks/>
          </p:cNvSpPr>
          <p:nvPr/>
        </p:nvSpPr>
        <p:spPr>
          <a:xfrm>
            <a:off x="6608060" y="2329543"/>
            <a:ext cx="3178630" cy="2558144"/>
          </a:xfrm>
          <a:prstGeom prst="roundRect">
            <a:avLst>
              <a:gd name="adj" fmla="val 2598"/>
            </a:avLst>
          </a:prstGeom>
          <a:solidFill>
            <a:srgbClr val="E5AB1A"/>
          </a:solidFill>
          <a:ln w="25400" cap="flat" cmpd="sng" algn="ctr">
            <a:noFill/>
            <a:prstDash val="solid"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marL="654837" indent="-420967" defTabSz="430322" eaLnBrk="1" hangingPunct="1">
              <a:spcBef>
                <a:spcPts val="1768"/>
              </a:spcBef>
              <a:buSzPct val="90000"/>
              <a:buChar char="•"/>
              <a:defRPr sz="2800" baseline="0" dirty="0">
                <a:solidFill>
                  <a:schemeClr val="lt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982256" indent="-420967" defTabSz="430322" eaLnBrk="1" hangingPunct="1">
              <a:spcBef>
                <a:spcPts val="1768"/>
              </a:spcBef>
              <a:buSzPct val="90000"/>
              <a:buChar char="•"/>
              <a:defRPr sz="2800" baseline="0" dirty="0">
                <a:solidFill>
                  <a:schemeClr val="lt1"/>
                </a:solidFill>
                <a:latin typeface="+mn-lt"/>
                <a:ea typeface="+mn-ea"/>
                <a:cs typeface="+mn-cs"/>
                <a:sym typeface="Gill Sans"/>
              </a:defRPr>
            </a:lvl2pPr>
            <a:lvl3pPr marL="1309675" indent="-420967" defTabSz="430322" eaLnBrk="1" hangingPunct="1">
              <a:spcBef>
                <a:spcPts val="1768"/>
              </a:spcBef>
              <a:buSzPct val="90000"/>
              <a:buChar char="•"/>
              <a:defRPr sz="2800" baseline="0" dirty="0">
                <a:solidFill>
                  <a:schemeClr val="lt1"/>
                </a:solidFill>
                <a:latin typeface="+mn-lt"/>
                <a:ea typeface="+mn-ea"/>
                <a:cs typeface="+mn-cs"/>
                <a:sym typeface="Gill Sans"/>
              </a:defRPr>
            </a:lvl3pPr>
            <a:lvl4pPr marL="1637094" indent="-420967" defTabSz="430322" eaLnBrk="1" hangingPunct="1">
              <a:spcBef>
                <a:spcPts val="1768"/>
              </a:spcBef>
              <a:buSzPct val="90000"/>
              <a:buChar char="•"/>
              <a:defRPr sz="2800" baseline="0" dirty="0">
                <a:solidFill>
                  <a:schemeClr val="lt1"/>
                </a:solidFill>
                <a:latin typeface="+mn-lt"/>
                <a:ea typeface="+mn-ea"/>
                <a:cs typeface="+mn-cs"/>
                <a:sym typeface="Gill Sans"/>
              </a:defRPr>
            </a:lvl4pPr>
            <a:lvl5pPr marL="1964512" indent="-420967" defTabSz="430322" eaLnBrk="1" hangingPunct="1">
              <a:spcBef>
                <a:spcPts val="1768"/>
              </a:spcBef>
              <a:buSzPct val="90000"/>
              <a:buChar char="•"/>
              <a:defRPr sz="2800" baseline="0" dirty="0">
                <a:solidFill>
                  <a:schemeClr val="lt1"/>
                </a:solidFill>
                <a:latin typeface="+mn-lt"/>
                <a:ea typeface="+mn-ea"/>
                <a:cs typeface="+mn-cs"/>
                <a:sym typeface="Gill Sans"/>
              </a:defRPr>
            </a:lvl5pPr>
            <a:lvl6pPr marL="2226447" indent="-420967" defTabSz="430322" eaLnBrk="1" hangingPunct="1">
              <a:spcBef>
                <a:spcPts val="1768"/>
              </a:spcBef>
              <a:buSzPct val="171000"/>
              <a:buChar char="•"/>
              <a:defRPr sz="3100">
                <a:solidFill>
                  <a:schemeClr val="lt1"/>
                </a:solidFill>
                <a:latin typeface="+mn-lt"/>
                <a:ea typeface="+mn-ea"/>
                <a:cs typeface="+mn-cs"/>
                <a:sym typeface="Gill Sans"/>
              </a:defRPr>
            </a:lvl6pPr>
            <a:lvl7pPr marL="2488382" indent="-420967" defTabSz="430322" eaLnBrk="1" hangingPunct="1">
              <a:spcBef>
                <a:spcPts val="1768"/>
              </a:spcBef>
              <a:buSzPct val="171000"/>
              <a:buChar char="•"/>
              <a:defRPr sz="3100">
                <a:solidFill>
                  <a:schemeClr val="lt1"/>
                </a:solidFill>
                <a:latin typeface="+mn-lt"/>
                <a:ea typeface="+mn-ea"/>
                <a:cs typeface="+mn-cs"/>
                <a:sym typeface="Gill Sans"/>
              </a:defRPr>
            </a:lvl7pPr>
            <a:lvl8pPr marL="2750317" indent="-420967" defTabSz="430322" eaLnBrk="1" hangingPunct="1">
              <a:spcBef>
                <a:spcPts val="1768"/>
              </a:spcBef>
              <a:buSzPct val="171000"/>
              <a:buChar char="•"/>
              <a:defRPr sz="3100">
                <a:solidFill>
                  <a:schemeClr val="lt1"/>
                </a:solidFill>
                <a:latin typeface="+mn-lt"/>
                <a:ea typeface="+mn-ea"/>
                <a:cs typeface="+mn-cs"/>
                <a:sym typeface="Gill Sans"/>
              </a:defRPr>
            </a:lvl8pPr>
            <a:lvl9pPr marL="3012252" indent="-420967" defTabSz="430322" eaLnBrk="1" hangingPunct="1">
              <a:spcBef>
                <a:spcPts val="1768"/>
              </a:spcBef>
              <a:buSzPct val="171000"/>
              <a:buChar char="•"/>
              <a:defRPr sz="3100">
                <a:solidFill>
                  <a:schemeClr val="lt1"/>
                </a:solidFill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0" indent="0" algn="l" defTabSz="914400" rtl="0">
              <a:spcBef>
                <a:spcPts val="0"/>
              </a:spcBef>
              <a:buSzTx/>
              <a:buFont typeface="Arial" panose="020B0604020202020204" pitchFamily="34" charset="0"/>
              <a:buNone/>
              <a:defRPr/>
            </a:pPr>
            <a:r>
              <a:rPr lang="es-ES" sz="1400" dirty="0" err="1"/>
              <a:t>Floating</a:t>
            </a:r>
            <a:r>
              <a:rPr lang="es-ES" sz="1400" dirty="0"/>
              <a:t> </a:t>
            </a:r>
            <a:r>
              <a:rPr lang="es-ES" sz="1400" dirty="0" err="1"/>
              <a:t>shetup</a:t>
            </a:r>
            <a:endParaRPr lang="fr-FR" sz="1400" dirty="0"/>
          </a:p>
          <a:p>
            <a:pPr marL="0" indent="0" defTabSz="914400">
              <a:spcBef>
                <a:spcPts val="0"/>
              </a:spcBef>
              <a:buSzTx/>
              <a:buNone/>
              <a:defRPr/>
            </a:pPr>
            <a:r>
              <a:rPr lang="es-ES" sz="1400" dirty="0"/>
              <a:t>~ 26 x 11 m (85 x 39 </a:t>
            </a:r>
            <a:r>
              <a:rPr lang="es-ES" sz="1400" dirty="0" err="1"/>
              <a:t>feet</a:t>
            </a:r>
            <a:r>
              <a:rPr lang="es-ES" sz="1400" dirty="0"/>
              <a:t>)</a:t>
            </a:r>
            <a:endParaRPr lang="fr-FR" sz="1400" dirty="0"/>
          </a:p>
          <a:p>
            <a:pPr marL="0" indent="0" algn="l" defTabSz="914400" rtl="0">
              <a:spcBef>
                <a:spcPts val="0"/>
              </a:spcBef>
              <a:buSzTx/>
              <a:buFont typeface="Arial" panose="020B0604020202020204" pitchFamily="34" charset="0"/>
              <a:buNone/>
              <a:defRPr/>
            </a:pPr>
            <a:endParaRPr lang="fr-FR" sz="1400" dirty="0"/>
          </a:p>
          <a:p>
            <a:pPr marL="0" indent="0" algn="l" defTabSz="914400" rtl="0">
              <a:spcBef>
                <a:spcPts val="0"/>
              </a:spcBef>
              <a:buSzTx/>
              <a:buFont typeface="Arial" panose="020B0604020202020204" pitchFamily="34" charset="0"/>
              <a:buNone/>
              <a:defRPr/>
            </a:pPr>
            <a:r>
              <a:rPr lang="fr-FR" sz="1400" dirty="0" err="1"/>
              <a:t>Pannels</a:t>
            </a:r>
            <a:r>
              <a:rPr lang="fr-FR" sz="1400" dirty="0"/>
              <a:t>:</a:t>
            </a:r>
          </a:p>
          <a:p>
            <a:pPr marL="0" indent="0" algn="l" defTabSz="914400" rtl="0">
              <a:spcBef>
                <a:spcPts val="0"/>
              </a:spcBef>
              <a:buSzTx/>
              <a:buFont typeface="Arial" panose="020B0604020202020204" pitchFamily="34" charset="0"/>
              <a:buNone/>
              <a:defRPr/>
            </a:pPr>
            <a:r>
              <a:rPr lang="en-US" sz="1400" dirty="0"/>
              <a:t>Suman </a:t>
            </a:r>
            <a:r>
              <a:rPr lang="en-US" sz="1400" dirty="0" err="1"/>
              <a:t>smf</a:t>
            </a:r>
            <a:r>
              <a:rPr lang="en-US" sz="1400" dirty="0"/>
              <a:t> 310-5x12DW 310W</a:t>
            </a:r>
          </a:p>
          <a:p>
            <a:pPr marL="0" indent="0" algn="l" defTabSz="914400" rtl="0">
              <a:spcBef>
                <a:spcPts val="0"/>
              </a:spcBef>
              <a:buSzTx/>
              <a:buFont typeface="Arial" panose="020B0604020202020204" pitchFamily="34" charset="0"/>
              <a:buNone/>
              <a:defRPr/>
            </a:pPr>
            <a:r>
              <a:rPr lang="en-US" sz="1400" dirty="0"/>
              <a:t>88 units</a:t>
            </a:r>
          </a:p>
          <a:p>
            <a:pPr marL="0" indent="0" algn="l" defTabSz="914400" rtl="0">
              <a:spcBef>
                <a:spcPts val="0"/>
              </a:spcBef>
              <a:buSzTx/>
              <a:buFont typeface="Arial" panose="020B0604020202020204" pitchFamily="34" charset="0"/>
              <a:buNone/>
              <a:defRPr/>
            </a:pPr>
            <a:endParaRPr lang="en-US" sz="1400" dirty="0"/>
          </a:p>
          <a:p>
            <a:pPr marL="0" indent="0" defTabSz="914400">
              <a:spcBef>
                <a:spcPts val="0"/>
              </a:spcBef>
              <a:buSzTx/>
              <a:buNone/>
              <a:defRPr/>
            </a:pPr>
            <a:r>
              <a:rPr lang="fr-FR" sz="1400" dirty="0" err="1"/>
              <a:t>Capacity</a:t>
            </a:r>
            <a:r>
              <a:rPr lang="fr-FR" sz="1400" dirty="0"/>
              <a:t>:</a:t>
            </a:r>
          </a:p>
          <a:p>
            <a:pPr marL="0" indent="0" defTabSz="914400">
              <a:spcBef>
                <a:spcPts val="0"/>
              </a:spcBef>
              <a:buSzTx/>
              <a:buNone/>
              <a:defRPr/>
            </a:pPr>
            <a:r>
              <a:rPr lang="fr-FR" sz="1400" dirty="0"/>
              <a:t>27,2 </a:t>
            </a:r>
            <a:r>
              <a:rPr lang="fr-FR" sz="1400" dirty="0" err="1"/>
              <a:t>kWp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6209822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083F27-8EA1-F958-AFD7-63A4A32A6822}"/>
              </a:ext>
            </a:extLst>
          </p:cNvPr>
          <p:cNvSpPr txBox="1">
            <a:spLocks/>
          </p:cNvSpPr>
          <p:nvPr/>
        </p:nvSpPr>
        <p:spPr>
          <a:xfrm>
            <a:off x="0" y="1337189"/>
            <a:ext cx="9684773" cy="423246"/>
          </a:xfrm>
          <a:prstGeom prst="rect">
            <a:avLst/>
          </a:prstGeom>
        </p:spPr>
        <p:txBody>
          <a:bodyPr/>
          <a:lstStyle>
            <a:lvl1pPr marL="233870" indent="0" algn="l" eaLnBrk="1" hangingPunct="1">
              <a:spcBef>
                <a:spcPts val="1768"/>
              </a:spcBef>
              <a:buClr>
                <a:srgbClr val="4B4B4A"/>
              </a:buClr>
              <a:buSzPct val="90000"/>
              <a:buNone/>
              <a:defRPr sz="2000" b="1" baseline="0">
                <a:solidFill>
                  <a:srgbClr val="4B4B4A"/>
                </a:solidFill>
              </a:defRPr>
            </a:lvl1pPr>
            <a:lvl2pPr marL="982256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2pPr>
            <a:lvl3pPr marL="1309675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3pPr>
            <a:lvl4pPr marL="1637094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4pPr>
            <a:lvl5pPr marL="1964512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5pPr>
            <a:lvl6pPr marL="2226447" indent="-420967" eaLnBrk="1" hangingPunct="1">
              <a:spcBef>
                <a:spcPts val="1768"/>
              </a:spcBef>
              <a:buSzPct val="171000"/>
              <a:buChar char="•"/>
            </a:lvl6pPr>
            <a:lvl7pPr marL="2488382" indent="-420967" eaLnBrk="1" hangingPunct="1">
              <a:spcBef>
                <a:spcPts val="1768"/>
              </a:spcBef>
              <a:buSzPct val="171000"/>
              <a:buChar char="•"/>
            </a:lvl7pPr>
            <a:lvl8pPr marL="2750317" indent="-420967" eaLnBrk="1" hangingPunct="1">
              <a:spcBef>
                <a:spcPts val="1768"/>
              </a:spcBef>
              <a:buSzPct val="171000"/>
              <a:buChar char="•"/>
            </a:lvl8pPr>
            <a:lvl9pPr marL="3012252" indent="-420967" eaLnBrk="1" hangingPunct="1">
              <a:spcBef>
                <a:spcPts val="1768"/>
              </a:spcBef>
              <a:buSzPct val="171000"/>
              <a:buChar char="•"/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828282"/>
                </a:solidFill>
              </a:rPr>
              <a:t>Use case – H2OLOCK Agrivoltaics deployment (II)</a:t>
            </a:r>
          </a:p>
        </p:txBody>
      </p:sp>
      <p:pic>
        <p:nvPicPr>
          <p:cNvPr id="6" name="Imagen 5" descr="Vista de una carretera&#10;&#10;Descripción generada automáticamente">
            <a:extLst>
              <a:ext uri="{FF2B5EF4-FFF2-40B4-BE49-F238E27FC236}">
                <a16:creationId xmlns:a16="http://schemas.microsoft.com/office/drawing/2014/main" id="{26A411EB-E0D8-E65A-919B-FAAA945EA9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37746"/>
            <a:ext cx="4572000" cy="3429000"/>
          </a:xfrm>
          <a:prstGeom prst="rect">
            <a:avLst/>
          </a:prstGeom>
        </p:spPr>
      </p:pic>
      <p:pic>
        <p:nvPicPr>
          <p:cNvPr id="8" name="Imagen 7" descr="Vista de una ciudad&#10;&#10;Descripción generada automáticamente con confianza media">
            <a:extLst>
              <a:ext uri="{FF2B5EF4-FFF2-40B4-BE49-F238E27FC236}">
                <a16:creationId xmlns:a16="http://schemas.microsoft.com/office/drawing/2014/main" id="{6E77FAF6-53ED-73DD-E71C-36E6FEA971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029" y="2137747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1933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083F27-8EA1-F958-AFD7-63A4A32A6822}"/>
              </a:ext>
            </a:extLst>
          </p:cNvPr>
          <p:cNvSpPr txBox="1">
            <a:spLocks/>
          </p:cNvSpPr>
          <p:nvPr/>
        </p:nvSpPr>
        <p:spPr>
          <a:xfrm>
            <a:off x="0" y="1337189"/>
            <a:ext cx="9684773" cy="423246"/>
          </a:xfrm>
          <a:prstGeom prst="rect">
            <a:avLst/>
          </a:prstGeom>
        </p:spPr>
        <p:txBody>
          <a:bodyPr/>
          <a:lstStyle>
            <a:lvl1pPr marL="233870" indent="0" algn="l" eaLnBrk="1" hangingPunct="1">
              <a:spcBef>
                <a:spcPts val="1768"/>
              </a:spcBef>
              <a:buClr>
                <a:srgbClr val="4B4B4A"/>
              </a:buClr>
              <a:buSzPct val="90000"/>
              <a:buNone/>
              <a:defRPr sz="2000" b="1" baseline="0">
                <a:solidFill>
                  <a:srgbClr val="4B4B4A"/>
                </a:solidFill>
              </a:defRPr>
            </a:lvl1pPr>
            <a:lvl2pPr marL="982256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2pPr>
            <a:lvl3pPr marL="1309675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3pPr>
            <a:lvl4pPr marL="1637094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4pPr>
            <a:lvl5pPr marL="1964512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5pPr>
            <a:lvl6pPr marL="2226447" indent="-420967" eaLnBrk="1" hangingPunct="1">
              <a:spcBef>
                <a:spcPts val="1768"/>
              </a:spcBef>
              <a:buSzPct val="171000"/>
              <a:buChar char="•"/>
            </a:lvl6pPr>
            <a:lvl7pPr marL="2488382" indent="-420967" eaLnBrk="1" hangingPunct="1">
              <a:spcBef>
                <a:spcPts val="1768"/>
              </a:spcBef>
              <a:buSzPct val="171000"/>
              <a:buChar char="•"/>
            </a:lvl7pPr>
            <a:lvl8pPr marL="2750317" indent="-420967" eaLnBrk="1" hangingPunct="1">
              <a:spcBef>
                <a:spcPts val="1768"/>
              </a:spcBef>
              <a:buSzPct val="171000"/>
              <a:buChar char="•"/>
            </a:lvl8pPr>
            <a:lvl9pPr marL="3012252" indent="-420967" eaLnBrk="1" hangingPunct="1">
              <a:spcBef>
                <a:spcPts val="1768"/>
              </a:spcBef>
              <a:buSzPct val="171000"/>
              <a:buChar char="•"/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828282"/>
                </a:solidFill>
              </a:rPr>
              <a:t>Use case – H2OLOCK </a:t>
            </a:r>
            <a:r>
              <a:rPr lang="en-US" dirty="0">
                <a:solidFill>
                  <a:srgbClr val="FFC000"/>
                </a:solidFill>
              </a:rPr>
              <a:t>| Problem definition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CFF2EE-6E85-420D-EC5B-B6A40F20F7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063" y="2683765"/>
            <a:ext cx="7898645" cy="397599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A15F34F-E15E-4DD9-C76F-F2A7A41628CF}"/>
              </a:ext>
            </a:extLst>
          </p:cNvPr>
          <p:cNvSpPr txBox="1"/>
          <p:nvPr/>
        </p:nvSpPr>
        <p:spPr>
          <a:xfrm>
            <a:off x="221227" y="1760435"/>
            <a:ext cx="7711738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Primary user needs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Accurate short-term forecasting for the demonstrator in real-time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Informed planning and optimization of daily pumping operations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CAD09D9-2530-181F-B275-1C0C6DD9C6EC}"/>
              </a:ext>
            </a:extLst>
          </p:cNvPr>
          <p:cNvSpPr/>
          <p:nvPr/>
        </p:nvSpPr>
        <p:spPr>
          <a:xfrm>
            <a:off x="533400" y="2095500"/>
            <a:ext cx="6553200" cy="26670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631746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B861E8-85BA-092E-B03D-BB4054377A3A}"/>
              </a:ext>
            </a:extLst>
          </p:cNvPr>
          <p:cNvSpPr txBox="1"/>
          <p:nvPr/>
        </p:nvSpPr>
        <p:spPr>
          <a:xfrm>
            <a:off x="2068285" y="2700595"/>
            <a:ext cx="5769429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E5AB1A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Machine Learning </a:t>
            </a:r>
          </a:p>
          <a:p>
            <a:pPr marR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4400" b="0" i="1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Applied to Photovoltaics</a:t>
            </a:r>
          </a:p>
        </p:txBody>
      </p:sp>
    </p:spTree>
    <p:extLst>
      <p:ext uri="{BB962C8B-B14F-4D97-AF65-F5344CB8AC3E}">
        <p14:creationId xmlns:p14="http://schemas.microsoft.com/office/powerpoint/2010/main" val="106687048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6CC7A-1213-A1CE-4F72-1FFD71790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C3760CC-57B2-4E37-B568-80AAD909AF20}"/>
              </a:ext>
            </a:extLst>
          </p:cNvPr>
          <p:cNvSpPr txBox="1">
            <a:spLocks/>
          </p:cNvSpPr>
          <p:nvPr/>
        </p:nvSpPr>
        <p:spPr>
          <a:xfrm>
            <a:off x="0" y="1337188"/>
            <a:ext cx="9684773" cy="688165"/>
          </a:xfrm>
          <a:prstGeom prst="rect">
            <a:avLst/>
          </a:prstGeom>
        </p:spPr>
        <p:txBody>
          <a:bodyPr/>
          <a:lstStyle>
            <a:lvl1pPr marL="233870" indent="0" algn="l" eaLnBrk="1" hangingPunct="1">
              <a:spcBef>
                <a:spcPts val="1768"/>
              </a:spcBef>
              <a:buClr>
                <a:srgbClr val="4B4B4A"/>
              </a:buClr>
              <a:buSzPct val="90000"/>
              <a:buNone/>
              <a:defRPr sz="2000" b="1" baseline="0">
                <a:solidFill>
                  <a:srgbClr val="4B4B4A"/>
                </a:solidFill>
              </a:defRPr>
            </a:lvl1pPr>
            <a:lvl2pPr marL="982256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2pPr>
            <a:lvl3pPr marL="1309675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3pPr>
            <a:lvl4pPr marL="1637094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4pPr>
            <a:lvl5pPr marL="1964512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5pPr>
            <a:lvl6pPr marL="2226447" indent="-420967" eaLnBrk="1" hangingPunct="1">
              <a:spcBef>
                <a:spcPts val="1768"/>
              </a:spcBef>
              <a:buSzPct val="171000"/>
              <a:buChar char="•"/>
            </a:lvl6pPr>
            <a:lvl7pPr marL="2488382" indent="-420967" eaLnBrk="1" hangingPunct="1">
              <a:spcBef>
                <a:spcPts val="1768"/>
              </a:spcBef>
              <a:buSzPct val="171000"/>
              <a:buChar char="•"/>
            </a:lvl7pPr>
            <a:lvl8pPr marL="2750317" indent="-420967" eaLnBrk="1" hangingPunct="1">
              <a:spcBef>
                <a:spcPts val="1768"/>
              </a:spcBef>
              <a:buSzPct val="171000"/>
              <a:buChar char="•"/>
            </a:lvl8pPr>
            <a:lvl9pPr marL="3012252" indent="-420967" eaLnBrk="1" hangingPunct="1">
              <a:spcBef>
                <a:spcPts val="1768"/>
              </a:spcBef>
              <a:buSzPct val="171000"/>
              <a:buChar char="•"/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828282"/>
                </a:solidFill>
              </a:rPr>
              <a:t>Machine Learning 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E4AF15"/>
                </a:solidFill>
              </a:rPr>
              <a:t>EOA Literature: Top 10 publications from Q1 Journals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8FA0D29-94FD-6472-875B-6C854CB0D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921311"/>
              </p:ext>
            </p:extLst>
          </p:nvPr>
        </p:nvGraphicFramePr>
        <p:xfrm>
          <a:off x="386080" y="2164080"/>
          <a:ext cx="9377679" cy="3696273"/>
        </p:xfrm>
        <a:graphic>
          <a:graphicData uri="http://schemas.openxmlformats.org/drawingml/2006/table">
            <a:tbl>
              <a:tblPr firstRow="1" firstCol="1" bandRow="1">
                <a:tableStyleId>{D03447BB-5D67-496B-8E87-E561075AD55C}</a:tableStyleId>
              </a:tblPr>
              <a:tblGrid>
                <a:gridCol w="560171">
                  <a:extLst>
                    <a:ext uri="{9D8B030D-6E8A-4147-A177-3AD203B41FA5}">
                      <a16:colId xmlns:a16="http://schemas.microsoft.com/office/drawing/2014/main" val="3237463511"/>
                    </a:ext>
                  </a:extLst>
                </a:gridCol>
                <a:gridCol w="3930549">
                  <a:extLst>
                    <a:ext uri="{9D8B030D-6E8A-4147-A177-3AD203B41FA5}">
                      <a16:colId xmlns:a16="http://schemas.microsoft.com/office/drawing/2014/main" val="376874287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4246444995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85836494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314888639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100137552"/>
                    </a:ext>
                  </a:extLst>
                </a:gridCol>
                <a:gridCol w="1777999">
                  <a:extLst>
                    <a:ext uri="{9D8B030D-6E8A-4147-A177-3AD203B41FA5}">
                      <a16:colId xmlns:a16="http://schemas.microsoft.com/office/drawing/2014/main" val="635431499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120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Ref</a:t>
                      </a:r>
                      <a:endParaRPr lang="es-E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1200" kern="0" dirty="0" err="1">
                          <a:effectLst/>
                        </a:rPr>
                        <a:t>Title</a:t>
                      </a:r>
                      <a:endParaRPr lang="es-E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1200" kern="0">
                          <a:effectLst/>
                        </a:rPr>
                        <a:t>Authors</a:t>
                      </a:r>
                      <a:endParaRPr lang="es-E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1200" kern="0">
                          <a:effectLst/>
                        </a:rPr>
                        <a:t>Year</a:t>
                      </a:r>
                      <a:endParaRPr lang="es-E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1200" kern="0" dirty="0" err="1">
                          <a:effectLst/>
                        </a:rPr>
                        <a:t>Citations</a:t>
                      </a:r>
                      <a:endParaRPr lang="es-E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1200" kern="0" dirty="0" err="1">
                          <a:effectLst/>
                        </a:rPr>
                        <a:t>Journal</a:t>
                      </a:r>
                      <a:endParaRPr lang="es-E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1200" kern="0" dirty="0">
                          <a:effectLst/>
                        </a:rPr>
                        <a:t>DOI</a:t>
                      </a:r>
                      <a:endParaRPr lang="es-E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605588"/>
                  </a:ext>
                </a:extLst>
              </a:tr>
              <a:tr h="3269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800" kern="0" dirty="0">
                          <a:solidFill>
                            <a:schemeClr val="tx1"/>
                          </a:solidFill>
                          <a:effectLst/>
                        </a:rPr>
                        <a:t>Machine learning–assisted molecular design and efficiency prediction for high-performance organic photovoltaic materials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800" kern="0" dirty="0" err="1">
                          <a:solidFill>
                            <a:schemeClr val="tx1"/>
                          </a:solidFill>
                          <a:effectLst/>
                        </a:rPr>
                        <a:t>Wenbo</a:t>
                      </a:r>
                      <a:r>
                        <a:rPr lang="en-GB" sz="800" kern="0" dirty="0">
                          <a:solidFill>
                            <a:schemeClr val="tx1"/>
                          </a:solidFill>
                          <a:effectLst/>
                        </a:rPr>
                        <a:t> Sun, et al.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2019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156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Science Advances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 dirty="0">
                          <a:solidFill>
                            <a:srgbClr val="0070C0"/>
                          </a:solidFill>
                          <a:effectLst/>
                        </a:rPr>
                        <a:t>10.1126/sciadv.aay4275</a:t>
                      </a:r>
                      <a:endParaRPr lang="es-ES" sz="800" kern="100" dirty="0">
                        <a:solidFill>
                          <a:srgbClr val="0070C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287535"/>
                  </a:ext>
                </a:extLst>
              </a:tr>
              <a:tr h="3269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800" kern="0" dirty="0">
                          <a:solidFill>
                            <a:schemeClr val="tx1"/>
                          </a:solidFill>
                          <a:effectLst/>
                        </a:rPr>
                        <a:t>Statistical Analysis and Development of an Ensemble-Based Machine Learning Model for Photovoltaic Fault Detection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800" kern="0" dirty="0">
                          <a:solidFill>
                            <a:schemeClr val="tx1"/>
                          </a:solidFill>
                          <a:effectLst/>
                        </a:rPr>
                        <a:t>Muhammad Hussain, et al.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2022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Energies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 dirty="0">
                          <a:solidFill>
                            <a:srgbClr val="0070C0"/>
                          </a:solidFill>
                          <a:effectLst/>
                        </a:rPr>
                        <a:t>10.3390/en15155492</a:t>
                      </a:r>
                      <a:endParaRPr lang="es-ES" sz="800" kern="100" dirty="0">
                        <a:solidFill>
                          <a:srgbClr val="0070C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102625"/>
                  </a:ext>
                </a:extLst>
              </a:tr>
              <a:tr h="4947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800" kern="0" dirty="0">
                          <a:solidFill>
                            <a:schemeClr val="tx1"/>
                          </a:solidFill>
                          <a:effectLst/>
                        </a:rPr>
                        <a:t>Machine learning property prediction for organic photovoltaic devices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 dirty="0" err="1">
                          <a:solidFill>
                            <a:schemeClr val="tx1"/>
                          </a:solidFill>
                          <a:effectLst/>
                        </a:rPr>
                        <a:t>Nastaran</a:t>
                      </a:r>
                      <a:r>
                        <a:rPr lang="es-ES" sz="800" kern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800" kern="0" dirty="0" err="1">
                          <a:solidFill>
                            <a:schemeClr val="tx1"/>
                          </a:solidFill>
                          <a:effectLst/>
                        </a:rPr>
                        <a:t>Meftahi</a:t>
                      </a:r>
                      <a:r>
                        <a:rPr lang="en-GB" sz="800" kern="0" dirty="0">
                          <a:solidFill>
                            <a:schemeClr val="tx1"/>
                          </a:solidFill>
                          <a:effectLst/>
                        </a:rPr>
                        <a:t>, et al.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2020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51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 dirty="0" err="1">
                          <a:solidFill>
                            <a:schemeClr val="tx1"/>
                          </a:solidFill>
                          <a:effectLst/>
                        </a:rPr>
                        <a:t>Computational</a:t>
                      </a:r>
                      <a:r>
                        <a:rPr lang="es-ES" sz="800" kern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800" kern="0" dirty="0" err="1">
                          <a:solidFill>
                            <a:schemeClr val="tx1"/>
                          </a:solidFill>
                          <a:effectLst/>
                        </a:rPr>
                        <a:t>Materials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 dirty="0">
                          <a:solidFill>
                            <a:srgbClr val="0070C0"/>
                          </a:solidFill>
                          <a:effectLst/>
                        </a:rPr>
                        <a:t>10.1038/s41524-020-00429-w</a:t>
                      </a:r>
                      <a:endParaRPr lang="es-ES" sz="800" kern="100" dirty="0">
                        <a:solidFill>
                          <a:srgbClr val="0070C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080585"/>
                  </a:ext>
                </a:extLst>
              </a:tr>
              <a:tr h="3269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800" kern="0" dirty="0">
                          <a:solidFill>
                            <a:schemeClr val="tx1"/>
                          </a:solidFill>
                          <a:effectLst/>
                        </a:rPr>
                        <a:t>Condition Monitoring in Photovoltaic Systems by Semi-Supervised Machine Learning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800" kern="0" dirty="0">
                          <a:solidFill>
                            <a:schemeClr val="tx1"/>
                          </a:solidFill>
                          <a:effectLst/>
                        </a:rPr>
                        <a:t>Lars </a:t>
                      </a:r>
                      <a:r>
                        <a:rPr lang="en-GB" sz="800" kern="0" dirty="0" err="1">
                          <a:solidFill>
                            <a:schemeClr val="tx1"/>
                          </a:solidFill>
                          <a:effectLst/>
                        </a:rPr>
                        <a:t>Maaløe</a:t>
                      </a:r>
                      <a:r>
                        <a:rPr lang="en-GB" sz="800" kern="0" dirty="0">
                          <a:solidFill>
                            <a:schemeClr val="tx1"/>
                          </a:solidFill>
                          <a:effectLst/>
                        </a:rPr>
                        <a:t>, O. </a:t>
                      </a:r>
                      <a:r>
                        <a:rPr lang="en-GB" sz="800" kern="0" dirty="0" err="1">
                          <a:solidFill>
                            <a:schemeClr val="tx1"/>
                          </a:solidFill>
                          <a:effectLst/>
                        </a:rPr>
                        <a:t>Winther</a:t>
                      </a:r>
                      <a:r>
                        <a:rPr lang="en-GB" sz="800" kern="0" dirty="0">
                          <a:solidFill>
                            <a:schemeClr val="tx1"/>
                          </a:solidFill>
                          <a:effectLst/>
                        </a:rPr>
                        <a:t>, et al.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 dirty="0">
                          <a:solidFill>
                            <a:schemeClr val="tx1"/>
                          </a:solidFill>
                          <a:effectLst/>
                        </a:rPr>
                        <a:t>2020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Energies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 dirty="0">
                          <a:solidFill>
                            <a:srgbClr val="0070C0"/>
                          </a:solidFill>
                          <a:effectLst/>
                        </a:rPr>
                        <a:t>10.3390/en13030584</a:t>
                      </a:r>
                      <a:endParaRPr lang="es-ES" sz="800" kern="100" dirty="0">
                        <a:solidFill>
                          <a:srgbClr val="0070C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95880"/>
                  </a:ext>
                </a:extLst>
              </a:tr>
              <a:tr h="3269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800" kern="0" dirty="0">
                          <a:solidFill>
                            <a:schemeClr val="tx1"/>
                          </a:solidFill>
                          <a:effectLst/>
                        </a:rPr>
                        <a:t>Artificial Intelligence in Photovoltaic Fault Identification and Diagnosis: A Systematic Review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800" kern="0" dirty="0">
                          <a:solidFill>
                            <a:schemeClr val="tx1"/>
                          </a:solidFill>
                          <a:effectLst/>
                        </a:rPr>
                        <a:t>Mahmudul Islam, et al.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2023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Energies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 dirty="0">
                          <a:solidFill>
                            <a:srgbClr val="0070C0"/>
                          </a:solidFill>
                          <a:effectLst/>
                        </a:rPr>
                        <a:t>10.3390/en16217417</a:t>
                      </a:r>
                      <a:endParaRPr lang="es-ES" sz="800" kern="100" dirty="0">
                        <a:solidFill>
                          <a:srgbClr val="0070C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640165"/>
                  </a:ext>
                </a:extLst>
              </a:tr>
              <a:tr h="3269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800" kern="0" dirty="0">
                          <a:solidFill>
                            <a:schemeClr val="tx1"/>
                          </a:solidFill>
                          <a:effectLst/>
                        </a:rPr>
                        <a:t>Machine Learning Schemes for Anomaly Detection in Solar Power Plants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800" kern="0" dirty="0">
                          <a:solidFill>
                            <a:schemeClr val="tx1"/>
                          </a:solidFill>
                          <a:effectLst/>
                        </a:rPr>
                        <a:t>M. Ibrahim, et al.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2021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 dirty="0" err="1">
                          <a:solidFill>
                            <a:schemeClr val="tx1"/>
                          </a:solidFill>
                          <a:effectLst/>
                        </a:rPr>
                        <a:t>Energies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 dirty="0">
                          <a:solidFill>
                            <a:srgbClr val="0070C0"/>
                          </a:solidFill>
                          <a:effectLst/>
                        </a:rPr>
                        <a:t>10.20944/preprints202112.0481.v1</a:t>
                      </a:r>
                      <a:endParaRPr lang="es-ES" sz="800" kern="100" dirty="0">
                        <a:solidFill>
                          <a:srgbClr val="0070C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611058"/>
                  </a:ext>
                </a:extLst>
              </a:tr>
              <a:tr h="3269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800" kern="0" dirty="0">
                          <a:solidFill>
                            <a:schemeClr val="tx1"/>
                          </a:solidFill>
                          <a:effectLst/>
                        </a:rPr>
                        <a:t>Extreme Learning Machines for Solar Photovoltaic Power Predictions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S. Al-Dahidi, et al.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 dirty="0" err="1">
                          <a:solidFill>
                            <a:schemeClr val="tx1"/>
                          </a:solidFill>
                          <a:effectLst/>
                        </a:rPr>
                        <a:t>Energies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 dirty="0">
                          <a:solidFill>
                            <a:srgbClr val="0070C0"/>
                          </a:solidFill>
                          <a:effectLst/>
                        </a:rPr>
                        <a:t>10.3390/EN11102725</a:t>
                      </a:r>
                      <a:endParaRPr lang="es-ES" sz="800" kern="100" dirty="0">
                        <a:solidFill>
                          <a:srgbClr val="0070C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27851"/>
                  </a:ext>
                </a:extLst>
              </a:tr>
              <a:tr h="3269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800" kern="0" dirty="0">
                          <a:solidFill>
                            <a:schemeClr val="tx1"/>
                          </a:solidFill>
                          <a:effectLst/>
                        </a:rPr>
                        <a:t>Deep and Machine Learning Models to Forecast Photovoltaic Power Generation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 dirty="0">
                          <a:solidFill>
                            <a:schemeClr val="tx1"/>
                          </a:solidFill>
                          <a:effectLst/>
                        </a:rPr>
                        <a:t>Sergio Cantillo-Luna, et al.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2023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 dirty="0" err="1">
                          <a:solidFill>
                            <a:schemeClr val="tx1"/>
                          </a:solidFill>
                          <a:effectLst/>
                        </a:rPr>
                        <a:t>Energies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 dirty="0">
                          <a:solidFill>
                            <a:srgbClr val="0070C0"/>
                          </a:solidFill>
                          <a:effectLst/>
                        </a:rPr>
                        <a:t>10.3390/en16104097</a:t>
                      </a:r>
                      <a:endParaRPr lang="es-ES" sz="800" kern="100" dirty="0">
                        <a:solidFill>
                          <a:srgbClr val="0070C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416639"/>
                  </a:ext>
                </a:extLst>
              </a:tr>
              <a:tr h="3269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800" kern="0" dirty="0">
                          <a:solidFill>
                            <a:schemeClr val="tx1"/>
                          </a:solidFill>
                          <a:effectLst/>
                        </a:rPr>
                        <a:t>Review on the Application of Photovoltaic Forecasting Using Machine Learning for Very Short- to Long-Term Forecasting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800" kern="0" dirty="0">
                          <a:solidFill>
                            <a:schemeClr val="tx1"/>
                          </a:solidFill>
                          <a:effectLst/>
                        </a:rPr>
                        <a:t>Putri Nor Liyana Mohamad </a:t>
                      </a:r>
                      <a:r>
                        <a:rPr lang="en-GB" sz="800" kern="0" dirty="0" err="1">
                          <a:solidFill>
                            <a:schemeClr val="tx1"/>
                          </a:solidFill>
                          <a:effectLst/>
                        </a:rPr>
                        <a:t>Radzi</a:t>
                      </a:r>
                      <a:r>
                        <a:rPr lang="en-GB" sz="800" kern="0" dirty="0">
                          <a:solidFill>
                            <a:schemeClr val="tx1"/>
                          </a:solidFill>
                          <a:effectLst/>
                        </a:rPr>
                        <a:t>, et al.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2023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Sustainability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 dirty="0">
                          <a:solidFill>
                            <a:srgbClr val="0070C0"/>
                          </a:solidFill>
                          <a:effectLst/>
                        </a:rPr>
                        <a:t>10.3390/su15042942</a:t>
                      </a:r>
                      <a:endParaRPr lang="es-ES" sz="800" kern="100" dirty="0">
                        <a:solidFill>
                          <a:srgbClr val="0070C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59066"/>
                  </a:ext>
                </a:extLst>
              </a:tr>
              <a:tr h="3269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100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800" kern="0" dirty="0">
                          <a:solidFill>
                            <a:schemeClr val="tx1"/>
                          </a:solidFill>
                          <a:effectLst/>
                        </a:rPr>
                        <a:t>Assessment of Machine and Deep Learning Approaches for Fault Diagnosis in Photovoltaic Systems Using Infrared Thermography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800" kern="0" dirty="0">
                          <a:solidFill>
                            <a:schemeClr val="tx1"/>
                          </a:solidFill>
                          <a:effectLst/>
                        </a:rPr>
                        <a:t>S. </a:t>
                      </a:r>
                      <a:r>
                        <a:rPr lang="en-GB" sz="800" kern="0" dirty="0" err="1">
                          <a:solidFill>
                            <a:schemeClr val="tx1"/>
                          </a:solidFill>
                          <a:effectLst/>
                        </a:rPr>
                        <a:t>Boubaker</a:t>
                      </a:r>
                      <a:r>
                        <a:rPr lang="en-GB" sz="800" kern="0" dirty="0">
                          <a:solidFill>
                            <a:schemeClr val="tx1"/>
                          </a:solidFill>
                          <a:effectLst/>
                        </a:rPr>
                        <a:t>, et al.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2023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s-ES" sz="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 dirty="0">
                          <a:solidFill>
                            <a:schemeClr val="tx1"/>
                          </a:solidFill>
                          <a:effectLst/>
                        </a:rPr>
                        <a:t>Remote. </a:t>
                      </a:r>
                      <a:r>
                        <a:rPr lang="es-ES" sz="800" kern="0" dirty="0" err="1">
                          <a:solidFill>
                            <a:schemeClr val="tx1"/>
                          </a:solidFill>
                          <a:effectLst/>
                        </a:rPr>
                        <a:t>Sens</a:t>
                      </a:r>
                      <a:r>
                        <a:rPr lang="es-ES" sz="800" kern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s-ES" sz="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ES" sz="800" kern="0" dirty="0">
                          <a:solidFill>
                            <a:srgbClr val="0070C0"/>
                          </a:solidFill>
                          <a:effectLst/>
                        </a:rPr>
                        <a:t>10.3390/rs15061686</a:t>
                      </a:r>
                      <a:endParaRPr lang="es-ES" sz="800" kern="100" dirty="0">
                        <a:solidFill>
                          <a:srgbClr val="0070C0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299" marR="3329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588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04875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083F27-8EA1-F958-AFD7-63A4A32A6822}"/>
              </a:ext>
            </a:extLst>
          </p:cNvPr>
          <p:cNvSpPr txBox="1">
            <a:spLocks/>
          </p:cNvSpPr>
          <p:nvPr/>
        </p:nvSpPr>
        <p:spPr>
          <a:xfrm>
            <a:off x="0" y="1337188"/>
            <a:ext cx="9684773" cy="688165"/>
          </a:xfrm>
          <a:prstGeom prst="rect">
            <a:avLst/>
          </a:prstGeom>
        </p:spPr>
        <p:txBody>
          <a:bodyPr/>
          <a:lstStyle>
            <a:lvl1pPr marL="233870" indent="0" algn="l" eaLnBrk="1" hangingPunct="1">
              <a:spcBef>
                <a:spcPts val="1768"/>
              </a:spcBef>
              <a:buClr>
                <a:srgbClr val="4B4B4A"/>
              </a:buClr>
              <a:buSzPct val="90000"/>
              <a:buNone/>
              <a:defRPr sz="2000" b="1" baseline="0">
                <a:solidFill>
                  <a:srgbClr val="4B4B4A"/>
                </a:solidFill>
              </a:defRPr>
            </a:lvl1pPr>
            <a:lvl2pPr marL="982256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2pPr>
            <a:lvl3pPr marL="1309675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3pPr>
            <a:lvl4pPr marL="1637094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4pPr>
            <a:lvl5pPr marL="1964512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5pPr>
            <a:lvl6pPr marL="2226447" indent="-420967" eaLnBrk="1" hangingPunct="1">
              <a:spcBef>
                <a:spcPts val="1768"/>
              </a:spcBef>
              <a:buSzPct val="171000"/>
              <a:buChar char="•"/>
            </a:lvl6pPr>
            <a:lvl7pPr marL="2488382" indent="-420967" eaLnBrk="1" hangingPunct="1">
              <a:spcBef>
                <a:spcPts val="1768"/>
              </a:spcBef>
              <a:buSzPct val="171000"/>
              <a:buChar char="•"/>
            </a:lvl7pPr>
            <a:lvl8pPr marL="2750317" indent="-420967" eaLnBrk="1" hangingPunct="1">
              <a:spcBef>
                <a:spcPts val="1768"/>
              </a:spcBef>
              <a:buSzPct val="171000"/>
              <a:buChar char="•"/>
            </a:lvl8pPr>
            <a:lvl9pPr marL="3012252" indent="-420967" eaLnBrk="1" hangingPunct="1">
              <a:spcBef>
                <a:spcPts val="1768"/>
              </a:spcBef>
              <a:buSzPct val="171000"/>
              <a:buChar char="•"/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828282"/>
                </a:solidFill>
              </a:rPr>
              <a:t>Machine Learning 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E4AF15"/>
                </a:solidFill>
              </a:rPr>
              <a:t>EOA Literature: Top 10 summary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5FAB2D7-2FED-B498-E8A9-BBB5C3A6A10D}"/>
              </a:ext>
            </a:extLst>
          </p:cNvPr>
          <p:cNvSpPr txBox="1"/>
          <p:nvPr/>
        </p:nvSpPr>
        <p:spPr>
          <a:xfrm>
            <a:off x="868680" y="2450069"/>
            <a:ext cx="6934200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Material design and efficiency prediction</a:t>
            </a:r>
            <a:r>
              <a:rPr lang="en-US" dirty="0"/>
              <a:t>: [1][3]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Fault detection and diagnosis</a:t>
            </a:r>
            <a:r>
              <a:rPr lang="en-US" dirty="0"/>
              <a:t>:[2][5][6][10]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Condition monitoring</a:t>
            </a:r>
            <a:r>
              <a:rPr lang="en-US" dirty="0"/>
              <a:t>: [4]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Power forecasting</a:t>
            </a:r>
            <a:r>
              <a:rPr lang="en-US" dirty="0"/>
              <a:t>: [7][8][9]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A433F6D-37EC-5CE5-AB87-C0FAE77DEBF5}"/>
              </a:ext>
            </a:extLst>
          </p:cNvPr>
          <p:cNvSpPr txBox="1"/>
          <p:nvPr/>
        </p:nvSpPr>
        <p:spPr>
          <a:xfrm>
            <a:off x="2212348" y="4574356"/>
            <a:ext cx="637121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Not informed optimization techniques for model </a:t>
            </a:r>
            <a:r>
              <a:rPr lang="en-US" dirty="0" err="1"/>
              <a:t>hyperparams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BA100BA-200E-58AA-B48B-C6448526ECB5}"/>
              </a:ext>
            </a:extLst>
          </p:cNvPr>
          <p:cNvSpPr txBox="1"/>
          <p:nvPr/>
        </p:nvSpPr>
        <p:spPr>
          <a:xfrm>
            <a:off x="2212347" y="4984550"/>
            <a:ext cx="478943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Rely on large and robust datasets for training</a:t>
            </a:r>
          </a:p>
        </p:txBody>
      </p: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40AA611D-8A31-CB7D-5427-A5B9842446E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244191" y="4447506"/>
            <a:ext cx="968157" cy="311516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249A6007-F0D0-6B22-BC2B-87E7B61A1B43}"/>
              </a:ext>
            </a:extLst>
          </p:cNvPr>
          <p:cNvCxnSpPr>
            <a:cxnSpLocks/>
          </p:cNvCxnSpPr>
          <p:nvPr/>
        </p:nvCxnSpPr>
        <p:spPr>
          <a:xfrm>
            <a:off x="1244191" y="4435756"/>
            <a:ext cx="968156" cy="745986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C2D0886-E17C-23E2-4608-D25646A8AA21}"/>
              </a:ext>
            </a:extLst>
          </p:cNvPr>
          <p:cNvSpPr txBox="1"/>
          <p:nvPr/>
        </p:nvSpPr>
        <p:spPr>
          <a:xfrm>
            <a:off x="866068" y="5274704"/>
            <a:ext cx="8498909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/>
              <a:t>Novelty: </a:t>
            </a:r>
          </a:p>
          <a:p>
            <a:r>
              <a:rPr lang="en-US" b="1" dirty="0">
                <a:solidFill>
                  <a:srgbClr val="FFC000"/>
                </a:solidFill>
              </a:rPr>
              <a:t>It faces the challenge with early-stage datasets (few months)</a:t>
            </a:r>
          </a:p>
          <a:p>
            <a:r>
              <a:rPr lang="en-US" b="1" dirty="0">
                <a:solidFill>
                  <a:srgbClr val="FFC000"/>
                </a:solidFill>
              </a:rPr>
              <a:t>Non frequently used model (the XGBOOST) + informed optimization techniques</a:t>
            </a:r>
            <a:endParaRPr lang="es-ES" b="1" dirty="0">
              <a:solidFill>
                <a:srgbClr val="FFC000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7575374-214C-C917-2A5F-818F3F7B1877}"/>
              </a:ext>
            </a:extLst>
          </p:cNvPr>
          <p:cNvSpPr/>
          <p:nvPr/>
        </p:nvSpPr>
        <p:spPr>
          <a:xfrm>
            <a:off x="739036" y="4058433"/>
            <a:ext cx="8004131" cy="213960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24208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083F27-8EA1-F958-AFD7-63A4A32A6822}"/>
              </a:ext>
            </a:extLst>
          </p:cNvPr>
          <p:cNvSpPr txBox="1">
            <a:spLocks/>
          </p:cNvSpPr>
          <p:nvPr/>
        </p:nvSpPr>
        <p:spPr>
          <a:xfrm>
            <a:off x="0" y="1337188"/>
            <a:ext cx="9684773" cy="688165"/>
          </a:xfrm>
          <a:prstGeom prst="rect">
            <a:avLst/>
          </a:prstGeom>
        </p:spPr>
        <p:txBody>
          <a:bodyPr/>
          <a:lstStyle>
            <a:lvl1pPr marL="233870" indent="0" algn="l" eaLnBrk="1" hangingPunct="1">
              <a:spcBef>
                <a:spcPts val="1768"/>
              </a:spcBef>
              <a:buClr>
                <a:srgbClr val="4B4B4A"/>
              </a:buClr>
              <a:buSzPct val="90000"/>
              <a:buNone/>
              <a:defRPr sz="2000" b="1" baseline="0">
                <a:solidFill>
                  <a:srgbClr val="4B4B4A"/>
                </a:solidFill>
              </a:defRPr>
            </a:lvl1pPr>
            <a:lvl2pPr marL="982256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2pPr>
            <a:lvl3pPr marL="1309675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3pPr>
            <a:lvl4pPr marL="1637094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4pPr>
            <a:lvl5pPr marL="1964512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5pPr>
            <a:lvl6pPr marL="2226447" indent="-420967" eaLnBrk="1" hangingPunct="1">
              <a:spcBef>
                <a:spcPts val="1768"/>
              </a:spcBef>
              <a:buSzPct val="171000"/>
              <a:buChar char="•"/>
            </a:lvl6pPr>
            <a:lvl7pPr marL="2488382" indent="-420967" eaLnBrk="1" hangingPunct="1">
              <a:spcBef>
                <a:spcPts val="1768"/>
              </a:spcBef>
              <a:buSzPct val="171000"/>
              <a:buChar char="•"/>
            </a:lvl7pPr>
            <a:lvl8pPr marL="2750317" indent="-420967" eaLnBrk="1" hangingPunct="1">
              <a:spcBef>
                <a:spcPts val="1768"/>
              </a:spcBef>
              <a:buSzPct val="171000"/>
              <a:buChar char="•"/>
            </a:lvl8pPr>
            <a:lvl9pPr marL="3012252" indent="-420967" eaLnBrk="1" hangingPunct="1">
              <a:spcBef>
                <a:spcPts val="1768"/>
              </a:spcBef>
              <a:buSzPct val="171000"/>
              <a:buChar char="•"/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828282"/>
                </a:solidFill>
              </a:rPr>
              <a:t>Machine Learning 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E4AF15"/>
                </a:solidFill>
              </a:rPr>
              <a:t>Applied to Photovoltaics – Variable renewable energy (VRE) forecasting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ABFAAD-25B2-1DF8-8DBC-D089D30E6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86" y="2222621"/>
            <a:ext cx="8229599" cy="294984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9E91151-DA1D-CFF0-4F99-E16BD6843C6C}"/>
              </a:ext>
            </a:extLst>
          </p:cNvPr>
          <p:cNvSpPr txBox="1"/>
          <p:nvPr/>
        </p:nvSpPr>
        <p:spPr>
          <a:xfrm>
            <a:off x="80676" y="6213815"/>
            <a:ext cx="8876509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i="1" dirty="0"/>
              <a:t>International Renewable Energy Agency, Advanced forecasting of variable renewable power generation: Innovation Landscape Brief. 2020. [Online]. Available: www.irena.org</a:t>
            </a:r>
            <a:endParaRPr lang="es-ES" sz="1400" i="1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165F69-3CAC-B50B-4880-E0EC70CB60B4}"/>
              </a:ext>
            </a:extLst>
          </p:cNvPr>
          <p:cNvSpPr/>
          <p:nvPr/>
        </p:nvSpPr>
        <p:spPr>
          <a:xfrm>
            <a:off x="2842364" y="2789718"/>
            <a:ext cx="4221272" cy="1080000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4000" b="0" i="0" u="none" strike="noStrike" cap="none" spc="0" normalizeH="0" baseline="0" dirty="0">
              <a:ln w="19050">
                <a:solidFill>
                  <a:srgbClr val="FF0000"/>
                </a:solidFill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C4F78DC-77BC-79D9-15CD-25E6EB82D0E9}"/>
              </a:ext>
            </a:extLst>
          </p:cNvPr>
          <p:cNvSpPr/>
          <p:nvPr/>
        </p:nvSpPr>
        <p:spPr>
          <a:xfrm>
            <a:off x="1855940" y="4424287"/>
            <a:ext cx="2465539" cy="360000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4000" b="0" i="0" u="none" strike="noStrike" cap="none" spc="0" normalizeH="0" baseline="0" dirty="0">
              <a:ln w="19050">
                <a:solidFill>
                  <a:srgbClr val="FF0000"/>
                </a:solidFill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95933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B861E8-85BA-092E-B03D-BB4054377A3A}"/>
              </a:ext>
            </a:extLst>
          </p:cNvPr>
          <p:cNvSpPr txBox="1"/>
          <p:nvPr/>
        </p:nvSpPr>
        <p:spPr>
          <a:xfrm>
            <a:off x="2632816" y="2700595"/>
            <a:ext cx="4640367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E5AB1A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Problem definition </a:t>
            </a:r>
          </a:p>
          <a:p>
            <a:pPr marR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4400" b="0" i="1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Spanish Framework</a:t>
            </a:r>
          </a:p>
        </p:txBody>
      </p:sp>
    </p:spTree>
    <p:extLst>
      <p:ext uri="{BB962C8B-B14F-4D97-AF65-F5344CB8AC3E}">
        <p14:creationId xmlns:p14="http://schemas.microsoft.com/office/powerpoint/2010/main" val="515968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083F27-8EA1-F958-AFD7-63A4A32A6822}"/>
              </a:ext>
            </a:extLst>
          </p:cNvPr>
          <p:cNvSpPr txBox="1">
            <a:spLocks/>
          </p:cNvSpPr>
          <p:nvPr/>
        </p:nvSpPr>
        <p:spPr>
          <a:xfrm>
            <a:off x="0" y="1337188"/>
            <a:ext cx="9684773" cy="688165"/>
          </a:xfrm>
          <a:prstGeom prst="rect">
            <a:avLst/>
          </a:prstGeom>
        </p:spPr>
        <p:txBody>
          <a:bodyPr/>
          <a:lstStyle>
            <a:lvl1pPr marL="233870" indent="0" algn="l" eaLnBrk="1" hangingPunct="1">
              <a:spcBef>
                <a:spcPts val="1768"/>
              </a:spcBef>
              <a:buClr>
                <a:srgbClr val="4B4B4A"/>
              </a:buClr>
              <a:buSzPct val="90000"/>
              <a:buNone/>
              <a:defRPr sz="2000" b="1" baseline="0">
                <a:solidFill>
                  <a:srgbClr val="4B4B4A"/>
                </a:solidFill>
              </a:defRPr>
            </a:lvl1pPr>
            <a:lvl2pPr marL="982256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2pPr>
            <a:lvl3pPr marL="1309675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3pPr>
            <a:lvl4pPr marL="1637094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4pPr>
            <a:lvl5pPr marL="1964512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5pPr>
            <a:lvl6pPr marL="2226447" indent="-420967" eaLnBrk="1" hangingPunct="1">
              <a:spcBef>
                <a:spcPts val="1768"/>
              </a:spcBef>
              <a:buSzPct val="171000"/>
              <a:buChar char="•"/>
            </a:lvl6pPr>
            <a:lvl7pPr marL="2488382" indent="-420967" eaLnBrk="1" hangingPunct="1">
              <a:spcBef>
                <a:spcPts val="1768"/>
              </a:spcBef>
              <a:buSzPct val="171000"/>
              <a:buChar char="•"/>
            </a:lvl7pPr>
            <a:lvl8pPr marL="2750317" indent="-420967" eaLnBrk="1" hangingPunct="1">
              <a:spcBef>
                <a:spcPts val="1768"/>
              </a:spcBef>
              <a:buSzPct val="171000"/>
              <a:buChar char="•"/>
            </a:lvl8pPr>
            <a:lvl9pPr marL="3012252" indent="-420967" eaLnBrk="1" hangingPunct="1">
              <a:spcBef>
                <a:spcPts val="1768"/>
              </a:spcBef>
              <a:buSzPct val="171000"/>
              <a:buChar char="•"/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828282"/>
                </a:solidFill>
              </a:rPr>
              <a:t>Problem definition – Spanish Framework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E4AF15"/>
                </a:solidFill>
              </a:rPr>
              <a:t>Producers: connected to the grid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373739"/>
                </a:solidFill>
              </a:rPr>
              <a:t>2023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CF1C25D-8782-2A71-36CA-7900E0CC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8101"/>
            <a:ext cx="4534300" cy="338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7DE4CBA-7C11-3816-41AD-489E0DCF1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300" y="2322881"/>
            <a:ext cx="5291095" cy="349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580E7F8-4592-88A1-AF5B-A9F91614D1F1}"/>
              </a:ext>
            </a:extLst>
          </p:cNvPr>
          <p:cNvSpPr txBox="1"/>
          <p:nvPr/>
        </p:nvSpPr>
        <p:spPr>
          <a:xfrm>
            <a:off x="4534300" y="1614771"/>
            <a:ext cx="4626792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+ 5,594 MW solar photovoltaic capacity</a:t>
            </a:r>
          </a:p>
          <a:p>
            <a:r>
              <a:rPr lang="en-US" b="1" dirty="0">
                <a:solidFill>
                  <a:srgbClr val="00B050"/>
                </a:solidFill>
              </a:rPr>
              <a:t>+ 15,1% </a:t>
            </a:r>
            <a:r>
              <a:rPr lang="en-US" dirty="0"/>
              <a:t>yearly increasement</a:t>
            </a:r>
          </a:p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B793116-BBD8-69D2-52B5-C21C651F5A55}"/>
              </a:ext>
            </a:extLst>
          </p:cNvPr>
          <p:cNvSpPr txBox="1"/>
          <p:nvPr/>
        </p:nvSpPr>
        <p:spPr>
          <a:xfrm>
            <a:off x="0" y="6436460"/>
            <a:ext cx="499074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i="1" dirty="0"/>
              <a:t>Reference: Spanish Electrical Grid – Public Company (REE, ree.es)</a:t>
            </a:r>
            <a:endParaRPr lang="es-ES" sz="1200" i="1" dirty="0"/>
          </a:p>
        </p:txBody>
      </p:sp>
    </p:spTree>
    <p:extLst>
      <p:ext uri="{BB962C8B-B14F-4D97-AF65-F5344CB8AC3E}">
        <p14:creationId xmlns:p14="http://schemas.microsoft.com/office/powerpoint/2010/main" val="36501246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6EF7AF2-8819-6865-9A56-502A971B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78" y="2539712"/>
            <a:ext cx="4297143" cy="33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0354130-F42B-4B19-4623-F661C5FAD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298" y="2302936"/>
            <a:ext cx="6451732" cy="34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E083F27-8EA1-F958-AFD7-63A4A32A6822}"/>
              </a:ext>
            </a:extLst>
          </p:cNvPr>
          <p:cNvSpPr txBox="1">
            <a:spLocks/>
          </p:cNvSpPr>
          <p:nvPr/>
        </p:nvSpPr>
        <p:spPr>
          <a:xfrm>
            <a:off x="0" y="1337188"/>
            <a:ext cx="9684773" cy="688165"/>
          </a:xfrm>
          <a:prstGeom prst="rect">
            <a:avLst/>
          </a:prstGeom>
        </p:spPr>
        <p:txBody>
          <a:bodyPr/>
          <a:lstStyle>
            <a:lvl1pPr marL="233870" indent="0" algn="l" eaLnBrk="1" hangingPunct="1">
              <a:spcBef>
                <a:spcPts val="1768"/>
              </a:spcBef>
              <a:buClr>
                <a:srgbClr val="4B4B4A"/>
              </a:buClr>
              <a:buSzPct val="90000"/>
              <a:buNone/>
              <a:defRPr sz="2000" b="1" baseline="0">
                <a:solidFill>
                  <a:srgbClr val="4B4B4A"/>
                </a:solidFill>
              </a:defRPr>
            </a:lvl1pPr>
            <a:lvl2pPr marL="982256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2pPr>
            <a:lvl3pPr marL="1309675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3pPr>
            <a:lvl4pPr marL="1637094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4pPr>
            <a:lvl5pPr marL="1964512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5pPr>
            <a:lvl6pPr marL="2226447" indent="-420967" eaLnBrk="1" hangingPunct="1">
              <a:spcBef>
                <a:spcPts val="1768"/>
              </a:spcBef>
              <a:buSzPct val="171000"/>
              <a:buChar char="•"/>
            </a:lvl6pPr>
            <a:lvl7pPr marL="2488382" indent="-420967" eaLnBrk="1" hangingPunct="1">
              <a:spcBef>
                <a:spcPts val="1768"/>
              </a:spcBef>
              <a:buSzPct val="171000"/>
              <a:buChar char="•"/>
            </a:lvl7pPr>
            <a:lvl8pPr marL="2750317" indent="-420967" eaLnBrk="1" hangingPunct="1">
              <a:spcBef>
                <a:spcPts val="1768"/>
              </a:spcBef>
              <a:buSzPct val="171000"/>
              <a:buChar char="•"/>
            </a:lvl8pPr>
            <a:lvl9pPr marL="3012252" indent="-420967" eaLnBrk="1" hangingPunct="1">
              <a:spcBef>
                <a:spcPts val="1768"/>
              </a:spcBef>
              <a:buSzPct val="171000"/>
              <a:buChar char="•"/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828282"/>
                </a:solidFill>
              </a:rPr>
              <a:t>Problem definition – Spanish Framework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E4AF15"/>
                </a:solidFill>
              </a:rPr>
              <a:t>Self-consumption: isolated from the grid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373739"/>
                </a:solidFill>
              </a:rPr>
              <a:t>2023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580E7F8-4592-88A1-AF5B-A9F91614D1F1}"/>
              </a:ext>
            </a:extLst>
          </p:cNvPr>
          <p:cNvSpPr txBox="1"/>
          <p:nvPr/>
        </p:nvSpPr>
        <p:spPr>
          <a:xfrm>
            <a:off x="4534300" y="1614771"/>
            <a:ext cx="4626792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+ 1.706 MW capacity</a:t>
            </a:r>
          </a:p>
          <a:p>
            <a:r>
              <a:rPr lang="en-US" b="1" dirty="0">
                <a:solidFill>
                  <a:srgbClr val="FF0000"/>
                </a:solidFill>
              </a:rPr>
              <a:t>- 32 % </a:t>
            </a:r>
            <a:r>
              <a:rPr lang="en-US" dirty="0"/>
              <a:t>yearly increasement</a:t>
            </a:r>
          </a:p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B793116-BBD8-69D2-52B5-C21C651F5A55}"/>
              </a:ext>
            </a:extLst>
          </p:cNvPr>
          <p:cNvSpPr txBox="1"/>
          <p:nvPr/>
        </p:nvSpPr>
        <p:spPr>
          <a:xfrm>
            <a:off x="0" y="6438071"/>
            <a:ext cx="499074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>
              <a:defRPr lang="es-ES"/>
            </a:defPPr>
            <a:lvl1pPr>
              <a:defRPr sz="1200" i="1"/>
            </a:lvl1pPr>
          </a:lstStyle>
          <a:p>
            <a:r>
              <a:rPr lang="en-US" dirty="0"/>
              <a:t>Reference: Spanish Photovoltaic Union (UNEF, </a:t>
            </a:r>
            <a:r>
              <a:rPr lang="es-ES" dirty="0"/>
              <a:t>unef.es</a:t>
            </a:r>
            <a:r>
              <a:rPr lang="en-US" dirty="0"/>
              <a:t>)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48C1B9E-F360-707C-C44F-67DCE6E78678}"/>
              </a:ext>
            </a:extLst>
          </p:cNvPr>
          <p:cNvSpPr txBox="1"/>
          <p:nvPr/>
        </p:nvSpPr>
        <p:spPr>
          <a:xfrm>
            <a:off x="4539241" y="5471770"/>
            <a:ext cx="499074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AGC Flat Glass </a:t>
            </a:r>
            <a:r>
              <a:rPr lang="en-US" dirty="0" err="1">
                <a:solidFill>
                  <a:schemeClr val="bg1"/>
                </a:solidFill>
              </a:rPr>
              <a:t>Ibérica</a:t>
            </a:r>
            <a:r>
              <a:rPr lang="en-US" dirty="0">
                <a:solidFill>
                  <a:schemeClr val="bg1"/>
                </a:solidFill>
              </a:rPr>
              <a:t> – Sagunto (Valencia)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3305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Importance of Following the Rules - Going by the Book - CooperatorNews  Chicagoland, The Condo, HOA &amp; Co-op Monthly">
            <a:extLst>
              <a:ext uri="{FF2B5EF4-FFF2-40B4-BE49-F238E27FC236}">
                <a16:creationId xmlns:a16="http://schemas.microsoft.com/office/drawing/2014/main" id="{1E2518EE-7815-A821-BFD0-2B0A87486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66650"/>
            <a:ext cx="2540608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D400894F-38F9-E62A-166F-2EEB028EA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20" y="4167666"/>
            <a:ext cx="3269898" cy="149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E083F27-8EA1-F958-AFD7-63A4A32A6822}"/>
              </a:ext>
            </a:extLst>
          </p:cNvPr>
          <p:cNvSpPr txBox="1">
            <a:spLocks/>
          </p:cNvSpPr>
          <p:nvPr/>
        </p:nvSpPr>
        <p:spPr>
          <a:xfrm>
            <a:off x="0" y="1337188"/>
            <a:ext cx="9684773" cy="688165"/>
          </a:xfrm>
          <a:prstGeom prst="rect">
            <a:avLst/>
          </a:prstGeom>
        </p:spPr>
        <p:txBody>
          <a:bodyPr/>
          <a:lstStyle>
            <a:lvl1pPr marL="233870" indent="0" algn="l" eaLnBrk="1" hangingPunct="1">
              <a:spcBef>
                <a:spcPts val="1768"/>
              </a:spcBef>
              <a:buClr>
                <a:srgbClr val="4B4B4A"/>
              </a:buClr>
              <a:buSzPct val="90000"/>
              <a:buNone/>
              <a:defRPr sz="2000" b="1" baseline="0">
                <a:solidFill>
                  <a:srgbClr val="4B4B4A"/>
                </a:solidFill>
              </a:defRPr>
            </a:lvl1pPr>
            <a:lvl2pPr marL="982256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2pPr>
            <a:lvl3pPr marL="1309675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3pPr>
            <a:lvl4pPr marL="1637094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4pPr>
            <a:lvl5pPr marL="1964512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5pPr>
            <a:lvl6pPr marL="2226447" indent="-420967" eaLnBrk="1" hangingPunct="1">
              <a:spcBef>
                <a:spcPts val="1768"/>
              </a:spcBef>
              <a:buSzPct val="171000"/>
              <a:buChar char="•"/>
            </a:lvl6pPr>
            <a:lvl7pPr marL="2488382" indent="-420967" eaLnBrk="1" hangingPunct="1">
              <a:spcBef>
                <a:spcPts val="1768"/>
              </a:spcBef>
              <a:buSzPct val="171000"/>
              <a:buChar char="•"/>
            </a:lvl7pPr>
            <a:lvl8pPr marL="2750317" indent="-420967" eaLnBrk="1" hangingPunct="1">
              <a:spcBef>
                <a:spcPts val="1768"/>
              </a:spcBef>
              <a:buSzPct val="171000"/>
              <a:buChar char="•"/>
            </a:lvl8pPr>
            <a:lvl9pPr marL="3012252" indent="-420967" eaLnBrk="1" hangingPunct="1">
              <a:spcBef>
                <a:spcPts val="1768"/>
              </a:spcBef>
              <a:buSzPct val="171000"/>
              <a:buChar char="•"/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828282"/>
                </a:solidFill>
              </a:rPr>
              <a:t>Problem definition – Spanish Framework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E4AF15"/>
                </a:solidFill>
              </a:rPr>
              <a:t>self-consumption vs production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rgbClr val="E4AF15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5FDC89A-40F1-FD8B-A7FD-6B09D2D69CA5}"/>
              </a:ext>
            </a:extLst>
          </p:cNvPr>
          <p:cNvSpPr txBox="1"/>
          <p:nvPr/>
        </p:nvSpPr>
        <p:spPr>
          <a:xfrm>
            <a:off x="470019" y="2690337"/>
            <a:ext cx="4742916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/>
              <a:t>Injection Quality Standards</a:t>
            </a:r>
            <a:endParaRPr lang="en-US" dirty="0"/>
          </a:p>
          <a:p>
            <a:r>
              <a:rPr lang="en-US" b="1" dirty="0"/>
              <a:t>Extensive and strict regulations</a:t>
            </a:r>
            <a:br>
              <a:rPr lang="en-US" dirty="0"/>
            </a:br>
            <a:r>
              <a:rPr lang="en-US" dirty="0"/>
              <a:t>Governed by </a:t>
            </a:r>
            <a:r>
              <a:rPr lang="en-US" i="1" dirty="0"/>
              <a:t>Royal Decree 244/2019</a:t>
            </a:r>
            <a:r>
              <a:rPr lang="en-US" dirty="0"/>
              <a:t>, </a:t>
            </a:r>
            <a:r>
              <a:rPr lang="en-US" i="1" dirty="0"/>
              <a:t>Royal Decree 413/2014</a:t>
            </a:r>
            <a:r>
              <a:rPr lang="en-US" dirty="0"/>
              <a:t>, and international standards such as </a:t>
            </a:r>
            <a:r>
              <a:rPr lang="en-US" i="1" dirty="0"/>
              <a:t>IEC 61000-3-2</a:t>
            </a:r>
            <a:r>
              <a:rPr lang="en-US" dirty="0"/>
              <a:t> and </a:t>
            </a:r>
            <a:r>
              <a:rPr lang="en-US" i="1" dirty="0"/>
              <a:t>IEC 61000-3-12..</a:t>
            </a:r>
            <a:r>
              <a:rPr lang="en-US" dirty="0"/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BB58A14-CB32-146C-A436-04FAE749C081}"/>
              </a:ext>
            </a:extLst>
          </p:cNvPr>
          <p:cNvSpPr txBox="1"/>
          <p:nvPr/>
        </p:nvSpPr>
        <p:spPr>
          <a:xfrm>
            <a:off x="470019" y="2321004"/>
            <a:ext cx="499074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E4AF15"/>
                </a:solidFill>
              </a:rPr>
              <a:t>Production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F01E477-C6CB-BCF5-DFBF-29AA5489CD23}"/>
              </a:ext>
            </a:extLst>
          </p:cNvPr>
          <p:cNvSpPr txBox="1"/>
          <p:nvPr/>
        </p:nvSpPr>
        <p:spPr>
          <a:xfrm>
            <a:off x="5083608" y="2690336"/>
            <a:ext cx="4742916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/>
              <a:t>Key investment for assuring high-quality generation: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Voltage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Frequency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factor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Harmonic and distortion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Reactive power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Anti-islanding protection</a:t>
            </a:r>
          </a:p>
        </p:txBody>
      </p:sp>
    </p:spTree>
    <p:extLst>
      <p:ext uri="{BB962C8B-B14F-4D97-AF65-F5344CB8AC3E}">
        <p14:creationId xmlns:p14="http://schemas.microsoft.com/office/powerpoint/2010/main" val="17959232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083F27-8EA1-F958-AFD7-63A4A32A6822}"/>
              </a:ext>
            </a:extLst>
          </p:cNvPr>
          <p:cNvSpPr txBox="1">
            <a:spLocks/>
          </p:cNvSpPr>
          <p:nvPr/>
        </p:nvSpPr>
        <p:spPr>
          <a:xfrm>
            <a:off x="0" y="1337188"/>
            <a:ext cx="9684773" cy="688165"/>
          </a:xfrm>
          <a:prstGeom prst="rect">
            <a:avLst/>
          </a:prstGeom>
        </p:spPr>
        <p:txBody>
          <a:bodyPr/>
          <a:lstStyle>
            <a:lvl1pPr marL="233870" indent="0" algn="l" eaLnBrk="1" hangingPunct="1">
              <a:spcBef>
                <a:spcPts val="1768"/>
              </a:spcBef>
              <a:buClr>
                <a:srgbClr val="4B4B4A"/>
              </a:buClr>
              <a:buSzPct val="90000"/>
              <a:buNone/>
              <a:defRPr sz="2000" b="1" baseline="0">
                <a:solidFill>
                  <a:srgbClr val="4B4B4A"/>
                </a:solidFill>
              </a:defRPr>
            </a:lvl1pPr>
            <a:lvl2pPr marL="982256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2pPr>
            <a:lvl3pPr marL="1309675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3pPr>
            <a:lvl4pPr marL="1637094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4pPr>
            <a:lvl5pPr marL="1964512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5pPr>
            <a:lvl6pPr marL="2226447" indent="-420967" eaLnBrk="1" hangingPunct="1">
              <a:spcBef>
                <a:spcPts val="1768"/>
              </a:spcBef>
              <a:buSzPct val="171000"/>
              <a:buChar char="•"/>
            </a:lvl6pPr>
            <a:lvl7pPr marL="2488382" indent="-420967" eaLnBrk="1" hangingPunct="1">
              <a:spcBef>
                <a:spcPts val="1768"/>
              </a:spcBef>
              <a:buSzPct val="171000"/>
              <a:buChar char="•"/>
            </a:lvl7pPr>
            <a:lvl8pPr marL="2750317" indent="-420967" eaLnBrk="1" hangingPunct="1">
              <a:spcBef>
                <a:spcPts val="1768"/>
              </a:spcBef>
              <a:buSzPct val="171000"/>
              <a:buChar char="•"/>
            </a:lvl8pPr>
            <a:lvl9pPr marL="3012252" indent="-420967" eaLnBrk="1" hangingPunct="1">
              <a:spcBef>
                <a:spcPts val="1768"/>
              </a:spcBef>
              <a:buSzPct val="171000"/>
              <a:buChar char="•"/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828282"/>
                </a:solidFill>
              </a:rPr>
              <a:t>Problem definition – Spanish Framework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E4AF15"/>
                </a:solidFill>
              </a:rPr>
              <a:t>self-consumption vs production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rgbClr val="E4AF15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5FDC89A-40F1-FD8B-A7FD-6B09D2D69CA5}"/>
              </a:ext>
            </a:extLst>
          </p:cNvPr>
          <p:cNvSpPr txBox="1"/>
          <p:nvPr/>
        </p:nvSpPr>
        <p:spPr>
          <a:xfrm>
            <a:off x="470018" y="2690336"/>
            <a:ext cx="6016239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/>
              <a:t>Zero injection rule </a:t>
            </a:r>
          </a:p>
          <a:p>
            <a:r>
              <a:rPr lang="en-US" dirty="0"/>
              <a:t>“</a:t>
            </a:r>
            <a:r>
              <a:rPr lang="en-US" i="1" dirty="0"/>
              <a:t>No excess energy is injected back into the electrical grid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Regulation: UNE 217001 IN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BB58A14-CB32-146C-A436-04FAE749C081}"/>
              </a:ext>
            </a:extLst>
          </p:cNvPr>
          <p:cNvSpPr txBox="1"/>
          <p:nvPr/>
        </p:nvSpPr>
        <p:spPr>
          <a:xfrm>
            <a:off x="470018" y="2321004"/>
            <a:ext cx="821250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E4AF15"/>
                </a:solidFill>
              </a:rPr>
              <a:t>Self-consumption (the “choice” of small and medium producers, &lt;</a:t>
            </a:r>
            <a:r>
              <a:rPr lang="en-US" b="1" dirty="0">
                <a:solidFill>
                  <a:srgbClr val="E4AF15"/>
                </a:solidFill>
              </a:rPr>
              <a:t>100 </a:t>
            </a:r>
            <a:r>
              <a:rPr lang="en-US" b="1" dirty="0" err="1">
                <a:solidFill>
                  <a:srgbClr val="E4AF15"/>
                </a:solidFill>
              </a:rPr>
              <a:t>kwp</a:t>
            </a:r>
            <a:r>
              <a:rPr lang="en-US" dirty="0">
                <a:solidFill>
                  <a:srgbClr val="E4AF15"/>
                </a:solidFill>
              </a:rPr>
              <a:t>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E348E14-2338-B741-E74D-B17951625854}"/>
              </a:ext>
            </a:extLst>
          </p:cNvPr>
          <p:cNvSpPr txBox="1"/>
          <p:nvPr/>
        </p:nvSpPr>
        <p:spPr>
          <a:xfrm>
            <a:off x="1320800" y="3706000"/>
            <a:ext cx="8363974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Storage system keeps being unaffordable for small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cost of additional equipment, including expensive inverters with power-limiting capabilities.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Recently abled: using the public grid as a battery </a:t>
            </a:r>
            <a:r>
              <a:rPr lang="en-US" dirty="0">
                <a:sym typeface="Wingdings" panose="05000000000000000000" pitchFamily="2" charset="2"/>
              </a:rPr>
              <a:t> expensive extra-devices needed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Reduced return on investment</a:t>
            </a:r>
            <a:r>
              <a:rPr lang="en-US" dirty="0"/>
              <a:t>, impacting the financial viability of self-producers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510DF0-90C0-092D-13AF-79798A3D6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8225"/>
            <a:ext cx="16668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164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083F27-8EA1-F958-AFD7-63A4A32A6822}"/>
              </a:ext>
            </a:extLst>
          </p:cNvPr>
          <p:cNvSpPr txBox="1">
            <a:spLocks/>
          </p:cNvSpPr>
          <p:nvPr/>
        </p:nvSpPr>
        <p:spPr>
          <a:xfrm>
            <a:off x="0" y="1337189"/>
            <a:ext cx="9684773" cy="423246"/>
          </a:xfrm>
          <a:prstGeom prst="rect">
            <a:avLst/>
          </a:prstGeom>
        </p:spPr>
        <p:txBody>
          <a:bodyPr/>
          <a:lstStyle>
            <a:lvl1pPr marL="233870" indent="0" algn="l" eaLnBrk="1" hangingPunct="1">
              <a:spcBef>
                <a:spcPts val="1768"/>
              </a:spcBef>
              <a:buClr>
                <a:srgbClr val="4B4B4A"/>
              </a:buClr>
              <a:buSzPct val="90000"/>
              <a:buNone/>
              <a:defRPr sz="2000" b="1" baseline="0">
                <a:solidFill>
                  <a:srgbClr val="4B4B4A"/>
                </a:solidFill>
              </a:defRPr>
            </a:lvl1pPr>
            <a:lvl2pPr marL="982256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2pPr>
            <a:lvl3pPr marL="1309675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3pPr>
            <a:lvl4pPr marL="1637094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4pPr>
            <a:lvl5pPr marL="1964512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5pPr>
            <a:lvl6pPr marL="2226447" indent="-420967" eaLnBrk="1" hangingPunct="1">
              <a:spcBef>
                <a:spcPts val="1768"/>
              </a:spcBef>
              <a:buSzPct val="171000"/>
              <a:buChar char="•"/>
            </a:lvl6pPr>
            <a:lvl7pPr marL="2488382" indent="-420967" eaLnBrk="1" hangingPunct="1">
              <a:spcBef>
                <a:spcPts val="1768"/>
              </a:spcBef>
              <a:buSzPct val="171000"/>
              <a:buChar char="•"/>
            </a:lvl7pPr>
            <a:lvl8pPr marL="2750317" indent="-420967" eaLnBrk="1" hangingPunct="1">
              <a:spcBef>
                <a:spcPts val="1768"/>
              </a:spcBef>
              <a:buSzPct val="171000"/>
              <a:buChar char="•"/>
            </a:lvl8pPr>
            <a:lvl9pPr marL="3012252" indent="-420967" eaLnBrk="1" hangingPunct="1">
              <a:spcBef>
                <a:spcPts val="1768"/>
              </a:spcBef>
              <a:buSzPct val="171000"/>
              <a:buChar char="•"/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828282"/>
                </a:solidFill>
              </a:rPr>
              <a:t>Problem definition – Spanish Framework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0C3FE09-E665-D0B6-5E36-C3A3C2239475}"/>
              </a:ext>
            </a:extLst>
          </p:cNvPr>
          <p:cNvSpPr txBox="1"/>
          <p:nvPr/>
        </p:nvSpPr>
        <p:spPr>
          <a:xfrm>
            <a:off x="1581512" y="1997839"/>
            <a:ext cx="652174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E4AF15"/>
                </a:solidFill>
              </a:rPr>
              <a:t>Spanish </a:t>
            </a:r>
            <a:r>
              <a:rPr lang="en-US" b="1" u="sng" dirty="0">
                <a:solidFill>
                  <a:srgbClr val="E4AF15"/>
                </a:solidFill>
              </a:rPr>
              <a:t>agricultural </a:t>
            </a:r>
            <a:r>
              <a:rPr lang="en-US" u="sng" dirty="0">
                <a:solidFill>
                  <a:srgbClr val="E4AF15"/>
                </a:solidFill>
              </a:rPr>
              <a:t>self-consumers </a:t>
            </a:r>
            <a:r>
              <a:rPr lang="en-US" dirty="0">
                <a:solidFill>
                  <a:srgbClr val="E4AF15"/>
                </a:solidFill>
              </a:rPr>
              <a:t>are seeking solutions to ensure a return on investment in those cases of zero-injection rule</a:t>
            </a:r>
          </a:p>
        </p:txBody>
      </p:sp>
      <p:pic>
        <p:nvPicPr>
          <p:cNvPr id="2050" name="Picture 2" descr="Paneles solares fotovoltaicos en el sector agrícola - Aplicaciones">
            <a:extLst>
              <a:ext uri="{FF2B5EF4-FFF2-40B4-BE49-F238E27FC236}">
                <a16:creationId xmlns:a16="http://schemas.microsoft.com/office/drawing/2014/main" id="{F07EB577-AC8F-013F-26AF-7E9F58E0B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4799"/>
            <a:ext cx="4476359" cy="29813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7EA1D3-73A7-B57A-CE43-94E925634183}"/>
              </a:ext>
            </a:extLst>
          </p:cNvPr>
          <p:cNvSpPr txBox="1"/>
          <p:nvPr/>
        </p:nvSpPr>
        <p:spPr>
          <a:xfrm>
            <a:off x="4289425" y="3319798"/>
            <a:ext cx="4997450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 algn="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Flexibility in load connection</a:t>
            </a:r>
          </a:p>
          <a:p>
            <a:pPr marL="285750" indent="-285750" algn="r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Accurate exploitation forecasting</a:t>
            </a:r>
          </a:p>
          <a:p>
            <a:pPr marL="285750" indent="-285750" algn="r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Informed planning and optimization</a:t>
            </a:r>
          </a:p>
          <a:p>
            <a:pPr marL="285750" indent="-285750" algn="r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Minimization of energy losses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97815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1B861E8-85BA-092E-B03D-BB4054377A3A}"/>
              </a:ext>
            </a:extLst>
          </p:cNvPr>
          <p:cNvSpPr txBox="1"/>
          <p:nvPr/>
        </p:nvSpPr>
        <p:spPr>
          <a:xfrm>
            <a:off x="2325524" y="2823706"/>
            <a:ext cx="525495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E5AB1A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Use Case</a:t>
            </a:r>
          </a:p>
          <a:p>
            <a:pPr marR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800" b="0" i="1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Gill Sans"/>
              </a:rPr>
              <a:t>H2OLOCK Agrivoltaics deployment</a:t>
            </a:r>
          </a:p>
        </p:txBody>
      </p:sp>
    </p:spTree>
    <p:extLst>
      <p:ext uri="{BB962C8B-B14F-4D97-AF65-F5344CB8AC3E}">
        <p14:creationId xmlns:p14="http://schemas.microsoft.com/office/powerpoint/2010/main" val="420614058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E083F27-8EA1-F958-AFD7-63A4A32A6822}"/>
              </a:ext>
            </a:extLst>
          </p:cNvPr>
          <p:cNvSpPr txBox="1">
            <a:spLocks/>
          </p:cNvSpPr>
          <p:nvPr/>
        </p:nvSpPr>
        <p:spPr>
          <a:xfrm>
            <a:off x="0" y="1337189"/>
            <a:ext cx="9684773" cy="423246"/>
          </a:xfrm>
          <a:prstGeom prst="rect">
            <a:avLst/>
          </a:prstGeom>
        </p:spPr>
        <p:txBody>
          <a:bodyPr/>
          <a:lstStyle>
            <a:lvl1pPr marL="233870" indent="0" algn="l" eaLnBrk="1" hangingPunct="1">
              <a:spcBef>
                <a:spcPts val="1768"/>
              </a:spcBef>
              <a:buClr>
                <a:srgbClr val="4B4B4A"/>
              </a:buClr>
              <a:buSzPct val="90000"/>
              <a:buNone/>
              <a:defRPr sz="2000" b="1" baseline="0">
                <a:solidFill>
                  <a:srgbClr val="4B4B4A"/>
                </a:solidFill>
              </a:defRPr>
            </a:lvl1pPr>
            <a:lvl2pPr marL="982256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2pPr>
            <a:lvl3pPr marL="1309675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3pPr>
            <a:lvl4pPr marL="1637094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4pPr>
            <a:lvl5pPr marL="1964512" indent="-420967" eaLnBrk="1" hangingPunct="1">
              <a:spcBef>
                <a:spcPts val="1768"/>
              </a:spcBef>
              <a:buSzPct val="90000"/>
              <a:buChar char="•"/>
              <a:defRPr sz="2800" baseline="0">
                <a:solidFill>
                  <a:srgbClr val="4B4B4A"/>
                </a:solidFill>
                <a:latin typeface="Calibri" pitchFamily="34" charset="0"/>
              </a:defRPr>
            </a:lvl5pPr>
            <a:lvl6pPr marL="2226447" indent="-420967" eaLnBrk="1" hangingPunct="1">
              <a:spcBef>
                <a:spcPts val="1768"/>
              </a:spcBef>
              <a:buSzPct val="171000"/>
              <a:buChar char="•"/>
            </a:lvl6pPr>
            <a:lvl7pPr marL="2488382" indent="-420967" eaLnBrk="1" hangingPunct="1">
              <a:spcBef>
                <a:spcPts val="1768"/>
              </a:spcBef>
              <a:buSzPct val="171000"/>
              <a:buChar char="•"/>
            </a:lvl7pPr>
            <a:lvl8pPr marL="2750317" indent="-420967" eaLnBrk="1" hangingPunct="1">
              <a:spcBef>
                <a:spcPts val="1768"/>
              </a:spcBef>
              <a:buSzPct val="171000"/>
              <a:buChar char="•"/>
            </a:lvl8pPr>
            <a:lvl9pPr marL="3012252" indent="-420967" eaLnBrk="1" hangingPunct="1">
              <a:spcBef>
                <a:spcPts val="1768"/>
              </a:spcBef>
              <a:buSzPct val="171000"/>
              <a:buChar char="•"/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828282"/>
                </a:solidFill>
              </a:rPr>
              <a:t>Use case – H2OLOCK Agrivoltaics project</a:t>
            </a:r>
          </a:p>
        </p:txBody>
      </p:sp>
      <p:pic>
        <p:nvPicPr>
          <p:cNvPr id="7" name="Imagen 6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E9045BF9-6FAC-A6D7-9A50-75A4B9E2A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7" y="2268264"/>
            <a:ext cx="6185813" cy="2680701"/>
          </a:xfrm>
          <a:prstGeom prst="rect">
            <a:avLst/>
          </a:prstGeom>
        </p:spPr>
      </p:pic>
      <p:pic>
        <p:nvPicPr>
          <p:cNvPr id="9" name="Imagen 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C69D1BA-B8AD-D88A-60A0-1EE037B992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060" y="881743"/>
            <a:ext cx="3076713" cy="1535122"/>
          </a:xfrm>
          <a:prstGeom prst="rect">
            <a:avLst/>
          </a:prstGeom>
        </p:spPr>
      </p:pic>
      <p:sp>
        <p:nvSpPr>
          <p:cNvPr id="11" name="Espace réservé du texte 55">
            <a:extLst>
              <a:ext uri="{FF2B5EF4-FFF2-40B4-BE49-F238E27FC236}">
                <a16:creationId xmlns:a16="http://schemas.microsoft.com/office/drawing/2014/main" id="{3CACFC9A-5CD2-F8A9-7D6B-92AC4B8EE7D9}"/>
              </a:ext>
            </a:extLst>
          </p:cNvPr>
          <p:cNvSpPr txBox="1">
            <a:spLocks/>
          </p:cNvSpPr>
          <p:nvPr/>
        </p:nvSpPr>
        <p:spPr>
          <a:xfrm>
            <a:off x="6608060" y="2329543"/>
            <a:ext cx="3178630" cy="2558144"/>
          </a:xfrm>
          <a:prstGeom prst="roundRect">
            <a:avLst>
              <a:gd name="adj" fmla="val 2598"/>
            </a:avLst>
          </a:prstGeom>
          <a:solidFill>
            <a:srgbClr val="E5AB1A"/>
          </a:solidFill>
          <a:ln w="25400" cap="flat" cmpd="sng" algn="ctr">
            <a:noFill/>
            <a:prstDash val="solid"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>
            <a:lvl1pPr marL="654837" indent="-420967" defTabSz="430322" eaLnBrk="1" hangingPunct="1">
              <a:spcBef>
                <a:spcPts val="1768"/>
              </a:spcBef>
              <a:buSzPct val="90000"/>
              <a:buChar char="•"/>
              <a:defRPr sz="2800" baseline="0" dirty="0">
                <a:solidFill>
                  <a:schemeClr val="lt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982256" indent="-420967" defTabSz="430322" eaLnBrk="1" hangingPunct="1">
              <a:spcBef>
                <a:spcPts val="1768"/>
              </a:spcBef>
              <a:buSzPct val="90000"/>
              <a:buChar char="•"/>
              <a:defRPr sz="2800" baseline="0" dirty="0">
                <a:solidFill>
                  <a:schemeClr val="lt1"/>
                </a:solidFill>
                <a:latin typeface="+mn-lt"/>
                <a:ea typeface="+mn-ea"/>
                <a:cs typeface="+mn-cs"/>
                <a:sym typeface="Gill Sans"/>
              </a:defRPr>
            </a:lvl2pPr>
            <a:lvl3pPr marL="1309675" indent="-420967" defTabSz="430322" eaLnBrk="1" hangingPunct="1">
              <a:spcBef>
                <a:spcPts val="1768"/>
              </a:spcBef>
              <a:buSzPct val="90000"/>
              <a:buChar char="•"/>
              <a:defRPr sz="2800" baseline="0" dirty="0">
                <a:solidFill>
                  <a:schemeClr val="lt1"/>
                </a:solidFill>
                <a:latin typeface="+mn-lt"/>
                <a:ea typeface="+mn-ea"/>
                <a:cs typeface="+mn-cs"/>
                <a:sym typeface="Gill Sans"/>
              </a:defRPr>
            </a:lvl3pPr>
            <a:lvl4pPr marL="1637094" indent="-420967" defTabSz="430322" eaLnBrk="1" hangingPunct="1">
              <a:spcBef>
                <a:spcPts val="1768"/>
              </a:spcBef>
              <a:buSzPct val="90000"/>
              <a:buChar char="•"/>
              <a:defRPr sz="2800" baseline="0" dirty="0">
                <a:solidFill>
                  <a:schemeClr val="lt1"/>
                </a:solidFill>
                <a:latin typeface="+mn-lt"/>
                <a:ea typeface="+mn-ea"/>
                <a:cs typeface="+mn-cs"/>
                <a:sym typeface="Gill Sans"/>
              </a:defRPr>
            </a:lvl4pPr>
            <a:lvl5pPr marL="1964512" indent="-420967" defTabSz="430322" eaLnBrk="1" hangingPunct="1">
              <a:spcBef>
                <a:spcPts val="1768"/>
              </a:spcBef>
              <a:buSzPct val="90000"/>
              <a:buChar char="•"/>
              <a:defRPr sz="2800" baseline="0" dirty="0">
                <a:solidFill>
                  <a:schemeClr val="lt1"/>
                </a:solidFill>
                <a:latin typeface="+mn-lt"/>
                <a:ea typeface="+mn-ea"/>
                <a:cs typeface="+mn-cs"/>
                <a:sym typeface="Gill Sans"/>
              </a:defRPr>
            </a:lvl5pPr>
            <a:lvl6pPr marL="2226447" indent="-420967" defTabSz="430322" eaLnBrk="1" hangingPunct="1">
              <a:spcBef>
                <a:spcPts val="1768"/>
              </a:spcBef>
              <a:buSzPct val="171000"/>
              <a:buChar char="•"/>
              <a:defRPr sz="3100">
                <a:solidFill>
                  <a:schemeClr val="lt1"/>
                </a:solidFill>
                <a:latin typeface="+mn-lt"/>
                <a:ea typeface="+mn-ea"/>
                <a:cs typeface="+mn-cs"/>
                <a:sym typeface="Gill Sans"/>
              </a:defRPr>
            </a:lvl6pPr>
            <a:lvl7pPr marL="2488382" indent="-420967" defTabSz="430322" eaLnBrk="1" hangingPunct="1">
              <a:spcBef>
                <a:spcPts val="1768"/>
              </a:spcBef>
              <a:buSzPct val="171000"/>
              <a:buChar char="•"/>
              <a:defRPr sz="3100">
                <a:solidFill>
                  <a:schemeClr val="lt1"/>
                </a:solidFill>
                <a:latin typeface="+mn-lt"/>
                <a:ea typeface="+mn-ea"/>
                <a:cs typeface="+mn-cs"/>
                <a:sym typeface="Gill Sans"/>
              </a:defRPr>
            </a:lvl7pPr>
            <a:lvl8pPr marL="2750317" indent="-420967" defTabSz="430322" eaLnBrk="1" hangingPunct="1">
              <a:spcBef>
                <a:spcPts val="1768"/>
              </a:spcBef>
              <a:buSzPct val="171000"/>
              <a:buChar char="•"/>
              <a:defRPr sz="3100">
                <a:solidFill>
                  <a:schemeClr val="lt1"/>
                </a:solidFill>
                <a:latin typeface="+mn-lt"/>
                <a:ea typeface="+mn-ea"/>
                <a:cs typeface="+mn-cs"/>
                <a:sym typeface="Gill Sans"/>
              </a:defRPr>
            </a:lvl8pPr>
            <a:lvl9pPr marL="3012252" indent="-420967" defTabSz="430322" eaLnBrk="1" hangingPunct="1">
              <a:spcBef>
                <a:spcPts val="1768"/>
              </a:spcBef>
              <a:buSzPct val="171000"/>
              <a:buChar char="•"/>
              <a:defRPr sz="3100">
                <a:solidFill>
                  <a:schemeClr val="lt1"/>
                </a:solidFill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marL="0" indent="0" algn="l" defTabSz="914400" rtl="0">
              <a:spcBef>
                <a:spcPts val="0"/>
              </a:spcBef>
              <a:buSzTx/>
              <a:buFont typeface="Arial" panose="020B0604020202020204" pitchFamily="34" charset="0"/>
              <a:buNone/>
              <a:defRPr/>
            </a:pPr>
            <a:r>
              <a:rPr lang="en-US" sz="1400" dirty="0"/>
              <a:t>GEOGRAPHICAL LOCATION</a:t>
            </a:r>
            <a:endParaRPr lang="fr-FR" sz="1400" dirty="0"/>
          </a:p>
          <a:p>
            <a:pPr marL="285750" indent="-285750" defTabSz="914400">
              <a:spcBef>
                <a:spcPts val="0"/>
              </a:spcBef>
              <a:buSzTx/>
              <a:defRPr/>
            </a:pPr>
            <a:r>
              <a:rPr lang="fr-FR" sz="1400" dirty="0"/>
              <a:t>Murcia (Spain) </a:t>
            </a:r>
          </a:p>
          <a:p>
            <a:pPr marL="285750" indent="-285750" defTabSz="914400">
              <a:spcBef>
                <a:spcPts val="0"/>
              </a:spcBef>
              <a:buSzTx/>
              <a:defRPr/>
            </a:pPr>
            <a:r>
              <a:rPr lang="es-ES" sz="1400" dirty="0"/>
              <a:t>Palmela (Portugal)</a:t>
            </a:r>
            <a:endParaRPr lang="fr-FR" sz="1400" dirty="0"/>
          </a:p>
          <a:p>
            <a:pPr marL="0" indent="0" algn="l" defTabSz="914400" rtl="0">
              <a:spcBef>
                <a:spcPts val="0"/>
              </a:spcBef>
              <a:buSzTx/>
              <a:buFont typeface="Arial" panose="020B0604020202020204" pitchFamily="34" charset="0"/>
              <a:buNone/>
              <a:defRPr/>
            </a:pPr>
            <a:r>
              <a:rPr lang="fr-FR" sz="1400" dirty="0"/>
              <a:t>TYPES OF PARTNERS INVOLVED:</a:t>
            </a:r>
          </a:p>
          <a:p>
            <a:pPr marL="613169" lvl="1" indent="-285750" defTabSz="914400">
              <a:spcBef>
                <a:spcPts val="0"/>
              </a:spcBef>
              <a:buSzTx/>
              <a:defRPr/>
            </a:pPr>
            <a:r>
              <a:rPr lang="en-US" sz="1400" dirty="0"/>
              <a:t>Irrigators' Community of Lorca</a:t>
            </a:r>
          </a:p>
          <a:p>
            <a:pPr marL="613169" lvl="1" indent="-285750" defTabSz="914400">
              <a:spcBef>
                <a:spcPts val="0"/>
              </a:spcBef>
              <a:buSzTx/>
              <a:defRPr/>
            </a:pPr>
            <a:r>
              <a:rPr lang="en-US" sz="1400" dirty="0"/>
              <a:t>Farmers' Association: AVIPE</a:t>
            </a:r>
          </a:p>
          <a:p>
            <a:pPr marL="613169" lvl="1" indent="-285750" defTabSz="914400">
              <a:spcBef>
                <a:spcPts val="0"/>
              </a:spcBef>
              <a:buSzTx/>
              <a:defRPr/>
            </a:pPr>
            <a:r>
              <a:rPr lang="en-US" sz="1400" dirty="0"/>
              <a:t>Technological Center: CTC</a:t>
            </a:r>
          </a:p>
          <a:p>
            <a:pPr marL="613169" lvl="1" indent="-285750" defTabSz="914400">
              <a:spcBef>
                <a:spcPts val="0"/>
              </a:spcBef>
              <a:buSzTx/>
              <a:defRPr/>
            </a:pPr>
            <a:r>
              <a:rPr lang="en-US" sz="1400" dirty="0"/>
              <a:t>Innovative Companies: ARANA, ARADA &amp;GFI</a:t>
            </a:r>
          </a:p>
          <a:p>
            <a:pPr marL="0" indent="0" defTabSz="914400">
              <a:spcBef>
                <a:spcPts val="0"/>
              </a:spcBef>
              <a:buSzTx/>
              <a:buNone/>
              <a:defRPr/>
            </a:pPr>
            <a:r>
              <a:rPr lang="fr-FR" sz="1400" dirty="0"/>
              <a:t>PROJECT BUDGET:</a:t>
            </a:r>
          </a:p>
          <a:p>
            <a:pPr marL="285750" indent="-285750" defTabSz="914400">
              <a:spcBef>
                <a:spcPts val="0"/>
              </a:spcBef>
              <a:buSzTx/>
              <a:defRPr/>
            </a:pPr>
            <a:r>
              <a:rPr lang="fr-FR" sz="1400" dirty="0"/>
              <a:t>1,8 M€  | 3 </a:t>
            </a:r>
            <a:r>
              <a:rPr lang="fr-FR" sz="1400" dirty="0" err="1"/>
              <a:t>years</a:t>
            </a:r>
            <a:endParaRPr lang="fr-FR" sz="14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776F2E2-278F-3480-10C4-2AEA06457033}"/>
              </a:ext>
            </a:extLst>
          </p:cNvPr>
          <p:cNvSpPr txBox="1"/>
          <p:nvPr/>
        </p:nvSpPr>
        <p:spPr>
          <a:xfrm>
            <a:off x="221227" y="4885944"/>
            <a:ext cx="499110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i="1" dirty="0"/>
              <a:t>This project has received funding from the European Union’s LIFE 2021-2027 </a:t>
            </a:r>
            <a:r>
              <a:rPr lang="en-US" sz="1200" i="1" dirty="0" err="1"/>
              <a:t>Prorgramme</a:t>
            </a:r>
            <a:r>
              <a:rPr lang="en-US" sz="1200" i="1" dirty="0"/>
              <a:t> under grant agreement nº 101074546</a:t>
            </a:r>
          </a:p>
        </p:txBody>
      </p:sp>
    </p:spTree>
    <p:extLst>
      <p:ext uri="{BB962C8B-B14F-4D97-AF65-F5344CB8AC3E}">
        <p14:creationId xmlns:p14="http://schemas.microsoft.com/office/powerpoint/2010/main" val="3997522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 CTC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457F83F6446249B5176A8A035F675F" ma:contentTypeVersion="" ma:contentTypeDescription="Crear nuevo documento." ma:contentTypeScope="" ma:versionID="09a0d349b56a257b82d9fa1d97dec0fc">
  <xsd:schema xmlns:xsd="http://www.w3.org/2001/XMLSchema" xmlns:xs="http://www.w3.org/2001/XMLSchema" xmlns:p="http://schemas.microsoft.com/office/2006/metadata/properties" xmlns:ns2="79DF4702-E532-4CE8-8C12-D777A4B3FBB6" xmlns:ns3="12dd8f8e-5266-45fd-bc2d-9541f719c60c" xmlns:ns4="103eaf57-37d6-4596-bc6f-ddb6d16a1f98" xmlns:ns5="4079232c-cf42-49ce-9df8-7930cbf3626f" targetNamespace="http://schemas.microsoft.com/office/2006/metadata/properties" ma:root="true" ma:fieldsID="25b99cb6a45f42f2ee63e440068c10cf" ns2:_="" ns3:_="" ns4:_="" ns5:_="">
    <xsd:import namespace="79DF4702-E532-4CE8-8C12-D777A4B3FBB6"/>
    <xsd:import namespace="12dd8f8e-5266-45fd-bc2d-9541f719c60c"/>
    <xsd:import namespace="103eaf57-37d6-4596-bc6f-ddb6d16a1f98"/>
    <xsd:import namespace="4079232c-cf42-49ce-9df8-7930cbf3626f"/>
    <xsd:element name="properties">
      <xsd:complexType>
        <xsd:sequence>
          <xsd:element name="documentManagement">
            <xsd:complexType>
              <xsd:all>
                <xsd:element ref="ns2:Apartado" minOccurs="0"/>
                <xsd:element ref="ns2:Tarea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3:lcf76f155ced4ddcb4097134ff3c332f" minOccurs="0"/>
                <xsd:element ref="ns5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DF4702-E532-4CE8-8C12-D777A4B3FBB6" elementFormDefault="qualified">
    <xsd:import namespace="http://schemas.microsoft.com/office/2006/documentManagement/types"/>
    <xsd:import namespace="http://schemas.microsoft.com/office/infopath/2007/PartnerControls"/>
    <xsd:element name="Apartado" ma:index="8" nillable="true" ma:displayName="Apartado" ma:format="Dropdown" ma:internalName="Apartado">
      <xsd:simpleType>
        <xsd:restriction base="dms:Choice">
          <xsd:enumeration value="Acta de reunión"/>
          <xsd:enumeration value="Acta de Visita"/>
          <xsd:enumeration value="Albarán / Factura"/>
          <xsd:enumeration value="Artículos/Patentes"/>
          <xsd:enumeration value="Contrato / Pedido"/>
          <xsd:enumeration value="Correo / Fax"/>
          <xsd:enumeration value="Cuestionario de Satisfacción"/>
          <xsd:enumeration value="Documentos Técnicos"/>
          <xsd:enumeration value="Especificación"/>
          <xsd:enumeration value="Fotografía / Imagen"/>
          <xsd:enumeration value="Informe"/>
          <xsd:enumeration value="Informe de Cierre"/>
          <xsd:enumeration value="Legislación o Norma"/>
          <xsd:enumeration value="Memoria / Solicitud"/>
          <xsd:enumeration value="Modelo / Plano"/>
          <xsd:enumeration value="Oferta / Análisis Previo"/>
          <xsd:enumeration value="Otros"/>
          <xsd:enumeration value="Partes de Trabajo"/>
          <xsd:enumeration value="Planning / Presupuesto"/>
          <xsd:enumeration value="Presentaciones"/>
        </xsd:restriction>
      </xsd:simpleType>
    </xsd:element>
    <xsd:element name="Tarea" ma:index="9" nillable="true" ma:displayName="Tarea" ma:format="Dropdown" ma:internalName="Tarea">
      <xsd:simpleType>
        <xsd:restriction base="dms:Choice">
          <xsd:enumeration value="Planificación / Oferta"/>
          <xsd:enumeration value="ST2.3.1 Design of the blankets "/>
          <xsd:enumeration value="ST2.3.2 Design of the connections of the blankets"/>
          <xsd:enumeration value="ST2.3.3 Design of the optimal configuration of the mooring system"/>
          <xsd:enumeration value="T1.1 Project management and coordination "/>
          <xsd:enumeration value="T1.2 Quality assurance and risk management"/>
          <xsd:enumeration value="T1.3 After-LIFE plan"/>
          <xsd:enumeration value="T2.2 Floating modules enhanced design"/>
          <xsd:enumeration value="T2.4 Development of the monitoring solution "/>
          <xsd:enumeration value="T3.2 Demonstration at the Spanish Site"/>
          <xsd:enumeration value="T3.3 Demonstration at the Portuguese site"/>
          <xsd:enumeration value="T3.4 Monitoring of the impact of the project: key performance indicatoris (KPI)"/>
          <xsd:enumeration value="T4.1 Sustainability assessment: LCA &amp;amp; LCC"/>
          <xsd:enumeration value="T4.2 Exploitation and business plan "/>
          <xsd:enumeration value="T4.3 Transferability and replicability "/>
          <xsd:enumeration value="T4.4 Development of guidelines for the implementation and management of the innovative solutions for AWR in Europe"/>
          <xsd:enumeration value="T5.1 Communication and dissemination plan"/>
          <xsd:enumeration value="T5.2 Dissemination materials"/>
          <xsd:enumeration value="T5.3 Dissemination activities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dd8f8e-5266-45fd-bc2d-9541f719c6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7c598441-7406-4f99-a75b-128c15f3d88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3eaf57-37d6-4596-bc6f-ddb6d16a1f9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79232c-cf42-49ce-9df8-7930cbf3626f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27f48934-b4a3-4df3-944c-cae5c4ec33f9}" ma:internalName="TaxCatchAll" ma:showField="CatchAllData" ma:web="4079232c-cf42-49ce-9df8-7930cbf3626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artado xmlns="79DF4702-E532-4CE8-8C12-D777A4B3FBB6" xsi:nil="true"/>
    <Tarea xmlns="79DF4702-E532-4CE8-8C12-D777A4B3FBB6" xsi:nil="true"/>
    <TaxCatchAll xmlns="4079232c-cf42-49ce-9df8-7930cbf3626f" xsi:nil="true"/>
    <lcf76f155ced4ddcb4097134ff3c332f xmlns="12dd8f8e-5266-45fd-bc2d-9541f719c60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A8080CF-0837-4151-A3F7-0F40FED3C7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DF4702-E532-4CE8-8C12-D777A4B3FBB6"/>
    <ds:schemaRef ds:uri="12dd8f8e-5266-45fd-bc2d-9541f719c60c"/>
    <ds:schemaRef ds:uri="103eaf57-37d6-4596-bc6f-ddb6d16a1f98"/>
    <ds:schemaRef ds:uri="4079232c-cf42-49ce-9df8-7930cbf362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981977-6FD7-466F-9009-44ABEA0AED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BE8805-1424-4C32-BA8E-A57095024F94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79DF4702-E532-4CE8-8C12-D777A4B3FBB6"/>
    <ds:schemaRef ds:uri="http://purl.org/dc/dcmitype/"/>
    <ds:schemaRef ds:uri="12dd8f8e-5266-45fd-bc2d-9541f719c60c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4079232c-cf42-49ce-9df8-7930cbf3626f"/>
    <ds:schemaRef ds:uri="103eaf57-37d6-4596-bc6f-ddb6d16a1f98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3047</TotalTime>
  <Words>1781</Words>
  <Application>Microsoft Office PowerPoint</Application>
  <PresentationFormat>A4 (210 x 297 mm)</PresentationFormat>
  <Paragraphs>276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Aptos</vt:lpstr>
      <vt:lpstr>Arial</vt:lpstr>
      <vt:lpstr>Calibri</vt:lpstr>
      <vt:lpstr>Calibri Light</vt:lpstr>
      <vt:lpstr>Wingdings</vt:lpstr>
      <vt:lpstr>Tema de Office</vt:lpstr>
      <vt:lpstr>Theme CTC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Alejandro Pérez Nuñez</cp:lastModifiedBy>
  <cp:revision>27</cp:revision>
  <cp:lastPrinted>2024-10-21T13:29:25Z</cp:lastPrinted>
  <dcterms:created xsi:type="dcterms:W3CDTF">2018-10-19T07:59:56Z</dcterms:created>
  <dcterms:modified xsi:type="dcterms:W3CDTF">2025-10-20T09:28:39Z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0x010100F300F39E9ED3D44BAE06110BE097CE6E</vt:lpwstr>
  </property>
  <property fmtid="{D5CDD505-2E9C-101B-9397-08002B2CF9AE}" pid="3" name="MediaServiceImageTags">
    <vt:lpwstr/>
  </property>
</Properties>
</file>